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8" r:id="rId3"/>
    <p:sldId id="257" r:id="rId4"/>
    <p:sldId id="259" r:id="rId5"/>
    <p:sldId id="260" r:id="rId6"/>
    <p:sldId id="261" r:id="rId7"/>
    <p:sldId id="264" r:id="rId8"/>
    <p:sldId id="265" r:id="rId9"/>
    <p:sldId id="266" r:id="rId10"/>
    <p:sldId id="267" r:id="rId11"/>
    <p:sldId id="268" r:id="rId12"/>
    <p:sldId id="269" r:id="rId13"/>
    <p:sldId id="270" r:id="rId14"/>
    <p:sldId id="282" r:id="rId15"/>
    <p:sldId id="272" r:id="rId16"/>
    <p:sldId id="271" r:id="rId17"/>
    <p:sldId id="273" r:id="rId18"/>
    <p:sldId id="274" r:id="rId19"/>
    <p:sldId id="275" r:id="rId20"/>
    <p:sldId id="277" r:id="rId21"/>
    <p:sldId id="278" r:id="rId22"/>
    <p:sldId id="279" r:id="rId23"/>
    <p:sldId id="280" r:id="rId24"/>
    <p:sldId id="281" r:id="rId25"/>
    <p:sldId id="283" r:id="rId26"/>
    <p:sldId id="286" r:id="rId27"/>
  </p:sldIdLst>
  <p:sldSz cx="12192000" cy="6858000"/>
  <p:notesSz cx="6858000" cy="9144000"/>
  <p:defaultTextStyle>
    <a:defPPr>
      <a:defRPr lang="en-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81"/>
    <p:restoredTop sz="94676"/>
  </p:normalViewPr>
  <p:slideViewPr>
    <p:cSldViewPr snapToGrid="0">
      <p:cViewPr varScale="1">
        <p:scale>
          <a:sx n="69" d="100"/>
          <a:sy n="69" d="100"/>
        </p:scale>
        <p:origin x="216" y="1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9E207F-4208-40D2-9C09-C0C57C539B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AEFEE89-9071-41D3-B6AE-5DD363D38BF8}">
      <dgm:prSet custT="1"/>
      <dgm:spPr/>
      <dgm:t>
        <a:bodyPr/>
        <a:lstStyle/>
        <a:p>
          <a:r>
            <a:rPr lang="en-US" sz="1800"/>
            <a:t>Efektivita Tech Stacku</a:t>
          </a:r>
        </a:p>
      </dgm:t>
    </dgm:pt>
    <dgm:pt modelId="{C2B086E9-2854-41C1-A2AD-919FE97802D5}" type="parTrans" cxnId="{1B43D4FE-0FE6-428D-A3AB-09244B2F9BF1}">
      <dgm:prSet/>
      <dgm:spPr/>
      <dgm:t>
        <a:bodyPr/>
        <a:lstStyle/>
        <a:p>
          <a:endParaRPr lang="en-US"/>
        </a:p>
      </dgm:t>
    </dgm:pt>
    <dgm:pt modelId="{3156C1E4-0D80-4106-BD02-3E31C666115D}" type="sibTrans" cxnId="{1B43D4FE-0FE6-428D-A3AB-09244B2F9BF1}">
      <dgm:prSet/>
      <dgm:spPr/>
      <dgm:t>
        <a:bodyPr/>
        <a:lstStyle/>
        <a:p>
          <a:endParaRPr lang="en-US"/>
        </a:p>
      </dgm:t>
    </dgm:pt>
    <dgm:pt modelId="{46E7A95F-3043-4C0B-A947-89F2C7860329}">
      <dgm:prSet custT="1"/>
      <dgm:spPr/>
      <dgm:t>
        <a:bodyPr/>
        <a:lstStyle/>
        <a:p>
          <a:r>
            <a:rPr lang="en-US" sz="1600" dirty="0"/>
            <a:t>Za jak </a:t>
          </a:r>
          <a:r>
            <a:rPr lang="en-US" sz="1600" dirty="0" err="1"/>
            <a:t>dlouho</a:t>
          </a:r>
          <a:r>
            <a:rPr lang="en-US" sz="1600" dirty="0"/>
            <a:t> </a:t>
          </a:r>
          <a:r>
            <a:rPr lang="en-US" sz="1600" dirty="0" err="1"/>
            <a:t>jste</a:t>
          </a:r>
          <a:r>
            <a:rPr lang="en-US" sz="1600" dirty="0"/>
            <a:t> </a:t>
          </a:r>
          <a:r>
            <a:rPr lang="en-US" sz="1600" dirty="0" err="1"/>
            <a:t>schopni</a:t>
          </a:r>
          <a:r>
            <a:rPr lang="en-US" sz="1600" dirty="0"/>
            <a:t> </a:t>
          </a:r>
          <a:r>
            <a:rPr lang="en-US" sz="1600" dirty="0" err="1"/>
            <a:t>dostat</a:t>
          </a:r>
          <a:r>
            <a:rPr lang="en-US" sz="1600" dirty="0"/>
            <a:t> </a:t>
          </a:r>
          <a:r>
            <a:rPr lang="en-US" sz="1600" dirty="0" err="1"/>
            <a:t>na</a:t>
          </a:r>
          <a:r>
            <a:rPr lang="en-US" sz="1600" dirty="0"/>
            <a:t> </a:t>
          </a:r>
          <a:r>
            <a:rPr lang="en-US" sz="1600" dirty="0" err="1"/>
            <a:t>produkci</a:t>
          </a:r>
          <a:r>
            <a:rPr lang="en-US" sz="1600" dirty="0"/>
            <a:t> </a:t>
          </a:r>
          <a:r>
            <a:rPr lang="en-US" sz="1600" dirty="0" err="1"/>
            <a:t>službu</a:t>
          </a:r>
          <a:r>
            <a:rPr lang="en-US" sz="1600" dirty="0"/>
            <a:t>, </a:t>
          </a:r>
          <a:r>
            <a:rPr lang="en-US" sz="1600" dirty="0" err="1"/>
            <a:t>která</a:t>
          </a:r>
          <a:r>
            <a:rPr lang="en-US" sz="1600" dirty="0"/>
            <a:t> </a:t>
          </a:r>
          <a:r>
            <a:rPr lang="en-US" sz="1600" dirty="0" err="1"/>
            <a:t>neobsahuje</a:t>
          </a:r>
          <a:r>
            <a:rPr lang="en-US" sz="1600" dirty="0"/>
            <a:t> business </a:t>
          </a:r>
          <a:r>
            <a:rPr lang="en-US" sz="1600" dirty="0" err="1"/>
            <a:t>logiku</a:t>
          </a:r>
          <a:r>
            <a:rPr lang="en-US" sz="1600" dirty="0"/>
            <a:t>?</a:t>
          </a:r>
        </a:p>
      </dgm:t>
    </dgm:pt>
    <dgm:pt modelId="{7DA2962A-A4BF-4B34-BDDE-4BB7CCABF951}" type="parTrans" cxnId="{230B33CF-A94B-41BA-8E6A-10A889CC34E4}">
      <dgm:prSet/>
      <dgm:spPr/>
      <dgm:t>
        <a:bodyPr/>
        <a:lstStyle/>
        <a:p>
          <a:endParaRPr lang="en-US"/>
        </a:p>
      </dgm:t>
    </dgm:pt>
    <dgm:pt modelId="{687B3389-35C7-43CA-BB3B-9065E74EAF35}" type="sibTrans" cxnId="{230B33CF-A94B-41BA-8E6A-10A889CC34E4}">
      <dgm:prSet/>
      <dgm:spPr/>
      <dgm:t>
        <a:bodyPr/>
        <a:lstStyle/>
        <a:p>
          <a:endParaRPr lang="en-US"/>
        </a:p>
      </dgm:t>
    </dgm:pt>
    <dgm:pt modelId="{ECB79D58-0296-46CE-A120-45FEE78DFAC9}">
      <dgm:prSet custT="1"/>
      <dgm:spPr/>
      <dgm:t>
        <a:bodyPr/>
        <a:lstStyle/>
        <a:p>
          <a:r>
            <a:rPr lang="en-US" sz="1600" b="1" dirty="0"/>
            <a:t>Za jak </a:t>
          </a:r>
          <a:r>
            <a:rPr lang="en-US" sz="1600" b="1" dirty="0" err="1"/>
            <a:t>dlouho</a:t>
          </a:r>
          <a:r>
            <a:rPr lang="en-US" sz="1600" b="1" dirty="0"/>
            <a:t> </a:t>
          </a:r>
          <a:r>
            <a:rPr lang="en-US" sz="1600" b="1" dirty="0" err="1"/>
            <a:t>jste</a:t>
          </a:r>
          <a:r>
            <a:rPr lang="en-US" sz="1600" b="1" dirty="0"/>
            <a:t> </a:t>
          </a:r>
          <a:r>
            <a:rPr lang="en-US" sz="1600" b="1" dirty="0" err="1"/>
            <a:t>schopni</a:t>
          </a:r>
          <a:r>
            <a:rPr lang="en-US" sz="1600" b="1" dirty="0"/>
            <a:t> </a:t>
          </a:r>
          <a:r>
            <a:rPr lang="en-US" sz="1600" b="1" dirty="0" err="1"/>
            <a:t>zupgradovat</a:t>
          </a:r>
          <a:r>
            <a:rPr lang="en-US" sz="1600" b="1" dirty="0"/>
            <a:t> Tech Stack </a:t>
          </a:r>
          <a:r>
            <a:rPr lang="en-US" sz="1600" b="1" dirty="0" err="1"/>
            <a:t>na</a:t>
          </a:r>
          <a:r>
            <a:rPr lang="en-US" sz="1600" b="1" dirty="0"/>
            <a:t> </a:t>
          </a:r>
          <a:r>
            <a:rPr lang="en-US" sz="1600" b="1" dirty="0" err="1"/>
            <a:t>existující</a:t>
          </a:r>
          <a:r>
            <a:rPr lang="en-US" sz="1600" b="1" dirty="0"/>
            <a:t> </a:t>
          </a:r>
          <a:r>
            <a:rPr lang="en-US" sz="1600" b="1" dirty="0" err="1"/>
            <a:t>službě</a:t>
          </a:r>
          <a:r>
            <a:rPr lang="en-US" sz="1600" b="1" dirty="0"/>
            <a:t>?</a:t>
          </a:r>
          <a:endParaRPr lang="en-US" sz="1600" dirty="0"/>
        </a:p>
      </dgm:t>
    </dgm:pt>
    <dgm:pt modelId="{F17DD402-4B68-40DE-A58B-F9A44BB7726F}" type="parTrans" cxnId="{C9E59811-11BE-466F-AF9D-D5FEF17EDFAE}">
      <dgm:prSet/>
      <dgm:spPr/>
      <dgm:t>
        <a:bodyPr/>
        <a:lstStyle/>
        <a:p>
          <a:endParaRPr lang="en-US"/>
        </a:p>
      </dgm:t>
    </dgm:pt>
    <dgm:pt modelId="{181B45AF-E946-49E2-852D-F231F840BA4C}" type="sibTrans" cxnId="{C9E59811-11BE-466F-AF9D-D5FEF17EDFAE}">
      <dgm:prSet/>
      <dgm:spPr/>
      <dgm:t>
        <a:bodyPr/>
        <a:lstStyle/>
        <a:p>
          <a:endParaRPr lang="en-US"/>
        </a:p>
      </dgm:t>
    </dgm:pt>
    <dgm:pt modelId="{8B020AC3-8F08-4A57-BC18-7E7D88981C70}">
      <dgm:prSet custT="1"/>
      <dgm:spPr/>
      <dgm:t>
        <a:bodyPr/>
        <a:lstStyle/>
        <a:p>
          <a:r>
            <a:rPr lang="en-US" sz="1800"/>
            <a:t>Ideální stav</a:t>
          </a:r>
        </a:p>
      </dgm:t>
    </dgm:pt>
    <dgm:pt modelId="{6598B8BF-470D-4F60-8973-BD702EE93D5D}" type="parTrans" cxnId="{FE8E07BA-4B91-42CA-8867-725D9BE16C3F}">
      <dgm:prSet/>
      <dgm:spPr/>
      <dgm:t>
        <a:bodyPr/>
        <a:lstStyle/>
        <a:p>
          <a:endParaRPr lang="en-US"/>
        </a:p>
      </dgm:t>
    </dgm:pt>
    <dgm:pt modelId="{819E21B7-A991-4B93-B47C-08095BECD172}" type="sibTrans" cxnId="{FE8E07BA-4B91-42CA-8867-725D9BE16C3F}">
      <dgm:prSet/>
      <dgm:spPr/>
      <dgm:t>
        <a:bodyPr/>
        <a:lstStyle/>
        <a:p>
          <a:endParaRPr lang="en-US"/>
        </a:p>
      </dgm:t>
    </dgm:pt>
    <dgm:pt modelId="{F6FBF2E0-4855-45C5-8978-8442F2158D3B}">
      <dgm:prSet custT="1"/>
      <dgm:spPr/>
      <dgm:t>
        <a:bodyPr/>
        <a:lstStyle/>
        <a:p>
          <a:r>
            <a:rPr lang="en-US" sz="1600" dirty="0" err="1"/>
            <a:t>Aplikační</a:t>
          </a:r>
          <a:r>
            <a:rPr lang="en-US" sz="1600" dirty="0"/>
            <a:t> developer </a:t>
          </a:r>
          <a:r>
            <a:rPr lang="en-US" sz="1600" dirty="0" err="1"/>
            <a:t>píše</a:t>
          </a:r>
          <a:r>
            <a:rPr lang="en-US" sz="1600" dirty="0"/>
            <a:t> </a:t>
          </a:r>
          <a:r>
            <a:rPr lang="en-US" sz="1600" dirty="0" err="1"/>
            <a:t>pouze</a:t>
          </a:r>
          <a:r>
            <a:rPr lang="en-US" sz="1600" dirty="0"/>
            <a:t> business </a:t>
          </a:r>
          <a:r>
            <a:rPr lang="en-US" sz="1600" dirty="0" err="1"/>
            <a:t>logiku</a:t>
          </a:r>
          <a:r>
            <a:rPr lang="en-US" sz="1600" dirty="0"/>
            <a:t>. </a:t>
          </a:r>
          <a:r>
            <a:rPr lang="en-US" sz="1600" dirty="0" err="1"/>
            <a:t>Technologické</a:t>
          </a:r>
          <a:r>
            <a:rPr lang="en-US" sz="1600" dirty="0"/>
            <a:t> </a:t>
          </a:r>
          <a:r>
            <a:rPr lang="en-US" sz="1600" dirty="0" err="1"/>
            <a:t>detaily</a:t>
          </a:r>
          <a:r>
            <a:rPr lang="en-US" sz="1600" dirty="0"/>
            <a:t> </a:t>
          </a:r>
          <a:r>
            <a:rPr lang="en-US" sz="1600" dirty="0" err="1"/>
            <a:t>zajišťuje</a:t>
          </a:r>
          <a:r>
            <a:rPr lang="en-US" sz="1600" dirty="0"/>
            <a:t> Tech Stack</a:t>
          </a:r>
        </a:p>
      </dgm:t>
    </dgm:pt>
    <dgm:pt modelId="{759DF403-3DAC-4BDE-996A-8F93B878CBB7}" type="parTrans" cxnId="{AA4DA09C-1B87-4F10-AB77-FFAAC1E8EB29}">
      <dgm:prSet/>
      <dgm:spPr/>
      <dgm:t>
        <a:bodyPr/>
        <a:lstStyle/>
        <a:p>
          <a:endParaRPr lang="en-US"/>
        </a:p>
      </dgm:t>
    </dgm:pt>
    <dgm:pt modelId="{84762002-9EBC-4048-A9C4-D96375A17903}" type="sibTrans" cxnId="{AA4DA09C-1B87-4F10-AB77-FFAAC1E8EB29}">
      <dgm:prSet/>
      <dgm:spPr/>
      <dgm:t>
        <a:bodyPr/>
        <a:lstStyle/>
        <a:p>
          <a:endParaRPr lang="en-US"/>
        </a:p>
      </dgm:t>
    </dgm:pt>
    <dgm:pt modelId="{5F054100-CD69-47A0-B325-03E4C1C05BBC}">
      <dgm:prSet custT="1"/>
      <dgm:spPr/>
      <dgm:t>
        <a:bodyPr/>
        <a:lstStyle/>
        <a:p>
          <a:r>
            <a:rPr lang="en-US" sz="1600" dirty="0"/>
            <a:t>Tech Stack je </a:t>
          </a:r>
          <a:r>
            <a:rPr lang="en-US" sz="1600" dirty="0" err="1"/>
            <a:t>sdílen</a:t>
          </a:r>
          <a:r>
            <a:rPr lang="en-US" sz="1600" dirty="0"/>
            <a:t> </a:t>
          </a:r>
          <a:r>
            <a:rPr lang="en-US" sz="1600" dirty="0" err="1"/>
            <a:t>mezi</a:t>
          </a:r>
          <a:r>
            <a:rPr lang="en-US" sz="1600" dirty="0"/>
            <a:t> </a:t>
          </a:r>
          <a:r>
            <a:rPr lang="en-US" sz="1600" dirty="0" err="1"/>
            <a:t>službami</a:t>
          </a:r>
          <a:endParaRPr lang="en-US" sz="1600" dirty="0"/>
        </a:p>
      </dgm:t>
    </dgm:pt>
    <dgm:pt modelId="{483F8941-D510-4BF3-B1F8-D905347453BC}" type="parTrans" cxnId="{1CC2D3A4-3B54-40D1-812F-A47C04439593}">
      <dgm:prSet/>
      <dgm:spPr/>
      <dgm:t>
        <a:bodyPr/>
        <a:lstStyle/>
        <a:p>
          <a:endParaRPr lang="en-US"/>
        </a:p>
      </dgm:t>
    </dgm:pt>
    <dgm:pt modelId="{12077DB5-5565-4D43-A912-7943B998A762}" type="sibTrans" cxnId="{1CC2D3A4-3B54-40D1-812F-A47C04439593}">
      <dgm:prSet/>
      <dgm:spPr/>
      <dgm:t>
        <a:bodyPr/>
        <a:lstStyle/>
        <a:p>
          <a:endParaRPr lang="en-US"/>
        </a:p>
      </dgm:t>
    </dgm:pt>
    <dgm:pt modelId="{EC3C040B-EB32-F244-A5EA-B7B797845D91}" type="pres">
      <dgm:prSet presAssocID="{029E207F-4208-40D2-9C09-C0C57C539BAF}" presName="linear" presStyleCnt="0">
        <dgm:presLayoutVars>
          <dgm:animLvl val="lvl"/>
          <dgm:resizeHandles val="exact"/>
        </dgm:presLayoutVars>
      </dgm:prSet>
      <dgm:spPr/>
    </dgm:pt>
    <dgm:pt modelId="{DE7E590D-59EF-6E4E-8F9F-F99B1945DAB9}" type="pres">
      <dgm:prSet presAssocID="{3AEFEE89-9071-41D3-B6AE-5DD363D38BF8}" presName="parentText" presStyleLbl="node1" presStyleIdx="0" presStyleCnt="2" custScaleY="35822" custLinFactNeighborX="882" custLinFactNeighborY="-36831">
        <dgm:presLayoutVars>
          <dgm:chMax val="0"/>
          <dgm:bulletEnabled val="1"/>
        </dgm:presLayoutVars>
      </dgm:prSet>
      <dgm:spPr/>
    </dgm:pt>
    <dgm:pt modelId="{C6FD72BC-11FF-4E4F-AB24-98A8CC1DF0BC}" type="pres">
      <dgm:prSet presAssocID="{3AEFEE89-9071-41D3-B6AE-5DD363D38BF8}" presName="childText" presStyleLbl="revTx" presStyleIdx="0" presStyleCnt="2" custLinFactNeighborX="882" custLinFactNeighborY="-14714">
        <dgm:presLayoutVars>
          <dgm:bulletEnabled val="1"/>
        </dgm:presLayoutVars>
      </dgm:prSet>
      <dgm:spPr/>
    </dgm:pt>
    <dgm:pt modelId="{F6271070-F804-5141-99CA-31FC379B557B}" type="pres">
      <dgm:prSet presAssocID="{8B020AC3-8F08-4A57-BC18-7E7D88981C70}" presName="parentText" presStyleLbl="node1" presStyleIdx="1" presStyleCnt="2" custScaleY="42521" custLinFactNeighborX="-134" custLinFactNeighborY="-9380">
        <dgm:presLayoutVars>
          <dgm:chMax val="0"/>
          <dgm:bulletEnabled val="1"/>
        </dgm:presLayoutVars>
      </dgm:prSet>
      <dgm:spPr/>
    </dgm:pt>
    <dgm:pt modelId="{92095768-A63A-9F43-8BDF-DE6368E49DC0}" type="pres">
      <dgm:prSet presAssocID="{8B020AC3-8F08-4A57-BC18-7E7D88981C70}" presName="childText" presStyleLbl="revTx" presStyleIdx="1" presStyleCnt="2" custLinFactNeighborX="-134" custLinFactNeighborY="-8408">
        <dgm:presLayoutVars>
          <dgm:bulletEnabled val="1"/>
        </dgm:presLayoutVars>
      </dgm:prSet>
      <dgm:spPr/>
    </dgm:pt>
  </dgm:ptLst>
  <dgm:cxnLst>
    <dgm:cxn modelId="{4570C002-B885-0749-9672-33B4656D9BE6}" type="presOf" srcId="{F6FBF2E0-4855-45C5-8978-8442F2158D3B}" destId="{92095768-A63A-9F43-8BDF-DE6368E49DC0}" srcOrd="0" destOrd="0" presId="urn:microsoft.com/office/officeart/2005/8/layout/vList2"/>
    <dgm:cxn modelId="{259D5F0D-2E73-154F-9E9D-8EF6F57A287E}" type="presOf" srcId="{5F054100-CD69-47A0-B325-03E4C1C05BBC}" destId="{92095768-A63A-9F43-8BDF-DE6368E49DC0}" srcOrd="0" destOrd="1" presId="urn:microsoft.com/office/officeart/2005/8/layout/vList2"/>
    <dgm:cxn modelId="{C9E59811-11BE-466F-AF9D-D5FEF17EDFAE}" srcId="{3AEFEE89-9071-41D3-B6AE-5DD363D38BF8}" destId="{ECB79D58-0296-46CE-A120-45FEE78DFAC9}" srcOrd="1" destOrd="0" parTransId="{F17DD402-4B68-40DE-A58B-F9A44BB7726F}" sibTransId="{181B45AF-E946-49E2-852D-F231F840BA4C}"/>
    <dgm:cxn modelId="{700C951E-012A-8A43-A5B9-662E9018C4C4}" type="presOf" srcId="{3AEFEE89-9071-41D3-B6AE-5DD363D38BF8}" destId="{DE7E590D-59EF-6E4E-8F9F-F99B1945DAB9}" srcOrd="0" destOrd="0" presId="urn:microsoft.com/office/officeart/2005/8/layout/vList2"/>
    <dgm:cxn modelId="{8087414D-AD00-834D-84FC-209E3D581900}" type="presOf" srcId="{029E207F-4208-40D2-9C09-C0C57C539BAF}" destId="{EC3C040B-EB32-F244-A5EA-B7B797845D91}" srcOrd="0" destOrd="0" presId="urn:microsoft.com/office/officeart/2005/8/layout/vList2"/>
    <dgm:cxn modelId="{CE409A84-5A52-A344-A5C2-A5610DC7DC5B}" type="presOf" srcId="{ECB79D58-0296-46CE-A120-45FEE78DFAC9}" destId="{C6FD72BC-11FF-4E4F-AB24-98A8CC1DF0BC}" srcOrd="0" destOrd="1" presId="urn:microsoft.com/office/officeart/2005/8/layout/vList2"/>
    <dgm:cxn modelId="{A615E98B-3D29-6C46-BD2E-9132D64690E4}" type="presOf" srcId="{46E7A95F-3043-4C0B-A947-89F2C7860329}" destId="{C6FD72BC-11FF-4E4F-AB24-98A8CC1DF0BC}" srcOrd="0" destOrd="0" presId="urn:microsoft.com/office/officeart/2005/8/layout/vList2"/>
    <dgm:cxn modelId="{AA4DA09C-1B87-4F10-AB77-FFAAC1E8EB29}" srcId="{8B020AC3-8F08-4A57-BC18-7E7D88981C70}" destId="{F6FBF2E0-4855-45C5-8978-8442F2158D3B}" srcOrd="0" destOrd="0" parTransId="{759DF403-3DAC-4BDE-996A-8F93B878CBB7}" sibTransId="{84762002-9EBC-4048-A9C4-D96375A17903}"/>
    <dgm:cxn modelId="{1CC2D3A4-3B54-40D1-812F-A47C04439593}" srcId="{8B020AC3-8F08-4A57-BC18-7E7D88981C70}" destId="{5F054100-CD69-47A0-B325-03E4C1C05BBC}" srcOrd="1" destOrd="0" parTransId="{483F8941-D510-4BF3-B1F8-D905347453BC}" sibTransId="{12077DB5-5565-4D43-A912-7943B998A762}"/>
    <dgm:cxn modelId="{E53E11A6-94B1-BB46-8ED2-DBECA301580E}" type="presOf" srcId="{8B020AC3-8F08-4A57-BC18-7E7D88981C70}" destId="{F6271070-F804-5141-99CA-31FC379B557B}" srcOrd="0" destOrd="0" presId="urn:microsoft.com/office/officeart/2005/8/layout/vList2"/>
    <dgm:cxn modelId="{FE8E07BA-4B91-42CA-8867-725D9BE16C3F}" srcId="{029E207F-4208-40D2-9C09-C0C57C539BAF}" destId="{8B020AC3-8F08-4A57-BC18-7E7D88981C70}" srcOrd="1" destOrd="0" parTransId="{6598B8BF-470D-4F60-8973-BD702EE93D5D}" sibTransId="{819E21B7-A991-4B93-B47C-08095BECD172}"/>
    <dgm:cxn modelId="{230B33CF-A94B-41BA-8E6A-10A889CC34E4}" srcId="{3AEFEE89-9071-41D3-B6AE-5DD363D38BF8}" destId="{46E7A95F-3043-4C0B-A947-89F2C7860329}" srcOrd="0" destOrd="0" parTransId="{7DA2962A-A4BF-4B34-BDDE-4BB7CCABF951}" sibTransId="{687B3389-35C7-43CA-BB3B-9065E74EAF35}"/>
    <dgm:cxn modelId="{1B43D4FE-0FE6-428D-A3AB-09244B2F9BF1}" srcId="{029E207F-4208-40D2-9C09-C0C57C539BAF}" destId="{3AEFEE89-9071-41D3-B6AE-5DD363D38BF8}" srcOrd="0" destOrd="0" parTransId="{C2B086E9-2854-41C1-A2AD-919FE97802D5}" sibTransId="{3156C1E4-0D80-4106-BD02-3E31C666115D}"/>
    <dgm:cxn modelId="{A1337057-5A1A-A348-98CE-8F379666105B}" type="presParOf" srcId="{EC3C040B-EB32-F244-A5EA-B7B797845D91}" destId="{DE7E590D-59EF-6E4E-8F9F-F99B1945DAB9}" srcOrd="0" destOrd="0" presId="urn:microsoft.com/office/officeart/2005/8/layout/vList2"/>
    <dgm:cxn modelId="{EF46505C-A5A3-BC45-8B7B-D28D6DEB5103}" type="presParOf" srcId="{EC3C040B-EB32-F244-A5EA-B7B797845D91}" destId="{C6FD72BC-11FF-4E4F-AB24-98A8CC1DF0BC}" srcOrd="1" destOrd="0" presId="urn:microsoft.com/office/officeart/2005/8/layout/vList2"/>
    <dgm:cxn modelId="{E9F070EF-F4FE-6E46-9E4A-ABA2C7407B19}" type="presParOf" srcId="{EC3C040B-EB32-F244-A5EA-B7B797845D91}" destId="{F6271070-F804-5141-99CA-31FC379B557B}" srcOrd="2" destOrd="0" presId="urn:microsoft.com/office/officeart/2005/8/layout/vList2"/>
    <dgm:cxn modelId="{BDD087EE-7F2B-A245-96C1-9B0C18E7E551}" type="presParOf" srcId="{EC3C040B-EB32-F244-A5EA-B7B797845D91}" destId="{92095768-A63A-9F43-8BDF-DE6368E49DC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2016E-56DD-45EC-892D-912D31C0F7D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54E527-693E-4276-9059-3E4DC02CE7D9}">
      <dgm:prSet/>
      <dgm:spPr/>
      <dgm:t>
        <a:bodyPr/>
        <a:lstStyle/>
        <a:p>
          <a:r>
            <a:rPr lang="en-US" dirty="0" err="1"/>
            <a:t>Formátování</a:t>
          </a:r>
          <a:endParaRPr lang="en-US" dirty="0"/>
        </a:p>
      </dgm:t>
    </dgm:pt>
    <dgm:pt modelId="{A555BAA7-E313-4AB6-B5D9-5A5BB596F69C}" type="parTrans" cxnId="{E4DC237C-3C34-42C8-AD56-AD36A3120A40}">
      <dgm:prSet/>
      <dgm:spPr/>
      <dgm:t>
        <a:bodyPr/>
        <a:lstStyle/>
        <a:p>
          <a:endParaRPr lang="en-US"/>
        </a:p>
      </dgm:t>
    </dgm:pt>
    <dgm:pt modelId="{CA16C737-A6F4-4258-8EB3-78B993C13F5C}" type="sibTrans" cxnId="{E4DC237C-3C34-42C8-AD56-AD36A3120A40}">
      <dgm:prSet/>
      <dgm:spPr/>
      <dgm:t>
        <a:bodyPr/>
        <a:lstStyle/>
        <a:p>
          <a:endParaRPr lang="en-US"/>
        </a:p>
      </dgm:t>
    </dgm:pt>
    <dgm:pt modelId="{0A2A9573-78FC-4700-959B-43665715128D}">
      <dgm:prSet/>
      <dgm:spPr/>
      <dgm:t>
        <a:bodyPr/>
        <a:lstStyle/>
        <a:p>
          <a:r>
            <a:rPr lang="en-US"/>
            <a:t>Kompilace</a:t>
          </a:r>
        </a:p>
      </dgm:t>
    </dgm:pt>
    <dgm:pt modelId="{CAE54632-894A-4E9D-8EF3-8C795E679088}" type="parTrans" cxnId="{7A822F8D-296E-4305-9C1D-21F2350DCC0A}">
      <dgm:prSet/>
      <dgm:spPr/>
      <dgm:t>
        <a:bodyPr/>
        <a:lstStyle/>
        <a:p>
          <a:endParaRPr lang="en-US"/>
        </a:p>
      </dgm:t>
    </dgm:pt>
    <dgm:pt modelId="{5CC579AB-37E2-4213-BFFA-E27F2208D8E3}" type="sibTrans" cxnId="{7A822F8D-296E-4305-9C1D-21F2350DCC0A}">
      <dgm:prSet/>
      <dgm:spPr/>
      <dgm:t>
        <a:bodyPr/>
        <a:lstStyle/>
        <a:p>
          <a:endParaRPr lang="en-US"/>
        </a:p>
      </dgm:t>
    </dgm:pt>
    <dgm:pt modelId="{5AD12C39-7CD4-45D5-B4A0-C47B5A7734EB}">
      <dgm:prSet/>
      <dgm:spPr/>
      <dgm:t>
        <a:bodyPr/>
        <a:lstStyle/>
        <a:p>
          <a:r>
            <a:rPr lang="en-US"/>
            <a:t>Distribuční balíček (Dockerfile)</a:t>
          </a:r>
        </a:p>
      </dgm:t>
    </dgm:pt>
    <dgm:pt modelId="{069473F8-85B9-4A99-8E62-835C59ADDD12}" type="parTrans" cxnId="{CBDB6E1A-131F-4514-A0E0-C86DF37B2242}">
      <dgm:prSet/>
      <dgm:spPr/>
      <dgm:t>
        <a:bodyPr/>
        <a:lstStyle/>
        <a:p>
          <a:endParaRPr lang="en-US"/>
        </a:p>
      </dgm:t>
    </dgm:pt>
    <dgm:pt modelId="{90A7AE26-E80A-4998-8C58-6C028E9557F2}" type="sibTrans" cxnId="{CBDB6E1A-131F-4514-A0E0-C86DF37B2242}">
      <dgm:prSet/>
      <dgm:spPr/>
      <dgm:t>
        <a:bodyPr/>
        <a:lstStyle/>
        <a:p>
          <a:endParaRPr lang="en-US"/>
        </a:p>
      </dgm:t>
    </dgm:pt>
    <dgm:pt modelId="{AA55DE25-2DD8-447B-A02D-D41E804C6905}">
      <dgm:prSet/>
      <dgm:spPr/>
      <dgm:t>
        <a:bodyPr/>
        <a:lstStyle/>
        <a:p>
          <a:r>
            <a:rPr lang="en-US"/>
            <a:t>Vytvoření a publikace dokumentace</a:t>
          </a:r>
        </a:p>
      </dgm:t>
    </dgm:pt>
    <dgm:pt modelId="{2327B685-7009-4BF9-B7E7-60F776A3DE3E}" type="parTrans" cxnId="{8CE7EA79-3C03-467F-970F-912D75C90476}">
      <dgm:prSet/>
      <dgm:spPr/>
      <dgm:t>
        <a:bodyPr/>
        <a:lstStyle/>
        <a:p>
          <a:endParaRPr lang="en-US"/>
        </a:p>
      </dgm:t>
    </dgm:pt>
    <dgm:pt modelId="{2AA3871C-3DDF-43C7-B0EF-A5B49C4DBEDD}" type="sibTrans" cxnId="{8CE7EA79-3C03-467F-970F-912D75C90476}">
      <dgm:prSet/>
      <dgm:spPr/>
      <dgm:t>
        <a:bodyPr/>
        <a:lstStyle/>
        <a:p>
          <a:endParaRPr lang="en-US"/>
        </a:p>
      </dgm:t>
    </dgm:pt>
    <dgm:pt modelId="{844BC4F0-E7DE-4345-92EB-BE57670AC0AC}">
      <dgm:prSet/>
      <dgm:spPr/>
      <dgm:t>
        <a:bodyPr/>
        <a:lstStyle/>
        <a:p>
          <a:r>
            <a:rPr lang="en-US"/>
            <a:t>Verze spring bootu v dalších knihoven</a:t>
          </a:r>
        </a:p>
      </dgm:t>
    </dgm:pt>
    <dgm:pt modelId="{DFDFD1DA-C2CE-456A-8C41-C1F66AAB4105}" type="parTrans" cxnId="{43B0C530-17F1-4DA7-B456-14352157E072}">
      <dgm:prSet/>
      <dgm:spPr/>
      <dgm:t>
        <a:bodyPr/>
        <a:lstStyle/>
        <a:p>
          <a:endParaRPr lang="en-US"/>
        </a:p>
      </dgm:t>
    </dgm:pt>
    <dgm:pt modelId="{F2C34433-2BC6-4F0A-87F6-C61B34533885}" type="sibTrans" cxnId="{43B0C530-17F1-4DA7-B456-14352157E072}">
      <dgm:prSet/>
      <dgm:spPr/>
      <dgm:t>
        <a:bodyPr/>
        <a:lstStyle/>
        <a:p>
          <a:endParaRPr lang="en-US"/>
        </a:p>
      </dgm:t>
    </dgm:pt>
    <dgm:pt modelId="{7B298E60-63EC-44B8-BA46-F098F2110F46}">
      <dgm:prSet/>
      <dgm:spPr/>
      <dgm:t>
        <a:bodyPr/>
        <a:lstStyle/>
        <a:p>
          <a:r>
            <a:rPr lang="en-US"/>
            <a:t>Nastavení logování</a:t>
          </a:r>
        </a:p>
      </dgm:t>
    </dgm:pt>
    <dgm:pt modelId="{EC67067B-F337-4577-A435-514DF6DBA711}" type="parTrans" cxnId="{FBC1B4B1-172F-41D9-92BE-E65BD4339A59}">
      <dgm:prSet/>
      <dgm:spPr/>
      <dgm:t>
        <a:bodyPr/>
        <a:lstStyle/>
        <a:p>
          <a:endParaRPr lang="en-US"/>
        </a:p>
      </dgm:t>
    </dgm:pt>
    <dgm:pt modelId="{974F87B3-2594-4F2F-BF62-1A4F6975F7FD}" type="sibTrans" cxnId="{FBC1B4B1-172F-41D9-92BE-E65BD4339A59}">
      <dgm:prSet/>
      <dgm:spPr/>
      <dgm:t>
        <a:bodyPr/>
        <a:lstStyle/>
        <a:p>
          <a:endParaRPr lang="en-US"/>
        </a:p>
      </dgm:t>
    </dgm:pt>
    <dgm:pt modelId="{04382F0B-2F53-4AC6-9C8D-23F2129EE20A}">
      <dgm:prSet/>
      <dgm:spPr/>
      <dgm:t>
        <a:bodyPr/>
        <a:lstStyle/>
        <a:p>
          <a:r>
            <a:rPr lang="en-US"/>
            <a:t>Základní securita</a:t>
          </a:r>
        </a:p>
      </dgm:t>
    </dgm:pt>
    <dgm:pt modelId="{89488A9E-4D8E-4AF1-98B8-E2084310C3CC}" type="parTrans" cxnId="{B9621707-372B-4D23-B688-11719B6AD811}">
      <dgm:prSet/>
      <dgm:spPr/>
      <dgm:t>
        <a:bodyPr/>
        <a:lstStyle/>
        <a:p>
          <a:endParaRPr lang="en-US"/>
        </a:p>
      </dgm:t>
    </dgm:pt>
    <dgm:pt modelId="{40D17E3E-F164-47D9-AC78-4690107CAED7}" type="sibTrans" cxnId="{B9621707-372B-4D23-B688-11719B6AD811}">
      <dgm:prSet/>
      <dgm:spPr/>
      <dgm:t>
        <a:bodyPr/>
        <a:lstStyle/>
        <a:p>
          <a:endParaRPr lang="en-US"/>
        </a:p>
      </dgm:t>
    </dgm:pt>
    <dgm:pt modelId="{70D8617D-8A3B-4893-9EF6-85300912DD48}">
      <dgm:prSet/>
      <dgm:spPr/>
      <dgm:t>
        <a:bodyPr/>
        <a:lstStyle/>
        <a:p>
          <a:r>
            <a:rPr lang="en-US"/>
            <a:t>Health endpointy</a:t>
          </a:r>
        </a:p>
      </dgm:t>
    </dgm:pt>
    <dgm:pt modelId="{5DCD5F95-DDBE-4BD2-B151-116159950F8C}" type="parTrans" cxnId="{660D0E3E-7124-4BA1-8C94-ED1C176FAA3E}">
      <dgm:prSet/>
      <dgm:spPr/>
      <dgm:t>
        <a:bodyPr/>
        <a:lstStyle/>
        <a:p>
          <a:endParaRPr lang="en-US"/>
        </a:p>
      </dgm:t>
    </dgm:pt>
    <dgm:pt modelId="{12694D1B-1F53-4FD2-9722-833EDD44921A}" type="sibTrans" cxnId="{660D0E3E-7124-4BA1-8C94-ED1C176FAA3E}">
      <dgm:prSet/>
      <dgm:spPr/>
      <dgm:t>
        <a:bodyPr/>
        <a:lstStyle/>
        <a:p>
          <a:endParaRPr lang="en-US"/>
        </a:p>
      </dgm:t>
    </dgm:pt>
    <dgm:pt modelId="{AA959CF6-F5C6-4149-ABF5-F8E53BBD3D05}">
      <dgm:prSet/>
      <dgm:spPr/>
      <dgm:t>
        <a:bodyPr/>
        <a:lstStyle/>
        <a:p>
          <a:r>
            <a:rPr lang="en-US"/>
            <a:t>Feature flagy</a:t>
          </a:r>
        </a:p>
      </dgm:t>
    </dgm:pt>
    <dgm:pt modelId="{D2C67841-0557-44B7-A1AF-C4F77A3FF94E}" type="parTrans" cxnId="{D014D40B-1A72-4B0E-95B3-0D1E28C98BF3}">
      <dgm:prSet/>
      <dgm:spPr/>
      <dgm:t>
        <a:bodyPr/>
        <a:lstStyle/>
        <a:p>
          <a:endParaRPr lang="en-US"/>
        </a:p>
      </dgm:t>
    </dgm:pt>
    <dgm:pt modelId="{C2846AAF-E676-418F-8C70-638E2E1FE0BA}" type="sibTrans" cxnId="{D014D40B-1A72-4B0E-95B3-0D1E28C98BF3}">
      <dgm:prSet/>
      <dgm:spPr/>
      <dgm:t>
        <a:bodyPr/>
        <a:lstStyle/>
        <a:p>
          <a:endParaRPr lang="en-US"/>
        </a:p>
      </dgm:t>
    </dgm:pt>
    <dgm:pt modelId="{62FCA754-F81C-42CC-8C06-7690203C7F7F}">
      <dgm:prSet/>
      <dgm:spPr/>
      <dgm:t>
        <a:bodyPr/>
        <a:lstStyle/>
        <a:p>
          <a:r>
            <a:rPr lang="en-US"/>
            <a:t>Monitoring endpointy</a:t>
          </a:r>
        </a:p>
      </dgm:t>
    </dgm:pt>
    <dgm:pt modelId="{EDF8F92A-0B77-483A-964C-5ADF60F5E135}" type="parTrans" cxnId="{14CA7905-94E8-40B0-8F8A-552C17CE974D}">
      <dgm:prSet/>
      <dgm:spPr/>
      <dgm:t>
        <a:bodyPr/>
        <a:lstStyle/>
        <a:p>
          <a:endParaRPr lang="en-US"/>
        </a:p>
      </dgm:t>
    </dgm:pt>
    <dgm:pt modelId="{B5AFD38D-BD6A-4537-B701-C047F2ADBD92}" type="sibTrans" cxnId="{14CA7905-94E8-40B0-8F8A-552C17CE974D}">
      <dgm:prSet/>
      <dgm:spPr/>
      <dgm:t>
        <a:bodyPr/>
        <a:lstStyle/>
        <a:p>
          <a:endParaRPr lang="en-US"/>
        </a:p>
      </dgm:t>
    </dgm:pt>
    <dgm:pt modelId="{1D284813-1358-474B-B12F-675FFE4D8304}">
      <dgm:prSet/>
      <dgm:spPr/>
      <dgm:t>
        <a:bodyPr/>
        <a:lstStyle/>
        <a:p>
          <a:r>
            <a:rPr lang="en-US"/>
            <a:t>Tracing a distribuce custom HTTP hlaviček</a:t>
          </a:r>
        </a:p>
      </dgm:t>
    </dgm:pt>
    <dgm:pt modelId="{FA48565C-2E5E-484F-9DC5-F2E7D539F2D8}" type="parTrans" cxnId="{E9EEABD7-FA84-4FFD-B19C-DE917FACD532}">
      <dgm:prSet/>
      <dgm:spPr/>
      <dgm:t>
        <a:bodyPr/>
        <a:lstStyle/>
        <a:p>
          <a:endParaRPr lang="en-US"/>
        </a:p>
      </dgm:t>
    </dgm:pt>
    <dgm:pt modelId="{4F13FAC4-30C2-4401-B30B-0C398D13E075}" type="sibTrans" cxnId="{E9EEABD7-FA84-4FFD-B19C-DE917FACD532}">
      <dgm:prSet/>
      <dgm:spPr/>
      <dgm:t>
        <a:bodyPr/>
        <a:lstStyle/>
        <a:p>
          <a:endParaRPr lang="en-US"/>
        </a:p>
      </dgm:t>
    </dgm:pt>
    <dgm:pt modelId="{E280A59E-6C46-4F39-AC44-1CE92B439194}">
      <dgm:prSet/>
      <dgm:spPr/>
      <dgm:t>
        <a:bodyPr/>
        <a:lstStyle/>
        <a:p>
          <a:r>
            <a:rPr lang="en-US"/>
            <a:t>Resilience (Retry, Circuit Breakery)</a:t>
          </a:r>
        </a:p>
      </dgm:t>
    </dgm:pt>
    <dgm:pt modelId="{0B1FA945-3714-4626-9765-56CED6ECD4FF}" type="parTrans" cxnId="{A8A0C8F0-D6B0-40AE-8038-7503ECD17487}">
      <dgm:prSet/>
      <dgm:spPr/>
      <dgm:t>
        <a:bodyPr/>
        <a:lstStyle/>
        <a:p>
          <a:endParaRPr lang="en-US"/>
        </a:p>
      </dgm:t>
    </dgm:pt>
    <dgm:pt modelId="{DC1332DF-E43A-4DA4-B856-7A34E008738B}" type="sibTrans" cxnId="{A8A0C8F0-D6B0-40AE-8038-7503ECD17487}">
      <dgm:prSet/>
      <dgm:spPr/>
      <dgm:t>
        <a:bodyPr/>
        <a:lstStyle/>
        <a:p>
          <a:endParaRPr lang="en-US"/>
        </a:p>
      </dgm:t>
    </dgm:pt>
    <dgm:pt modelId="{876F24C7-93C1-47DC-BA15-49E3B1A3CB54}">
      <dgm:prSet/>
      <dgm:spPr/>
      <dgm:t>
        <a:bodyPr/>
        <a:lstStyle/>
        <a:p>
          <a:r>
            <a:rPr lang="en-US" dirty="0"/>
            <a:t>Persistence</a:t>
          </a:r>
        </a:p>
      </dgm:t>
    </dgm:pt>
    <dgm:pt modelId="{FC48E9AF-FE26-4857-B89C-DE705A47EF27}" type="parTrans" cxnId="{AE9F0CAE-6354-4254-91AC-A5C5A2208FD5}">
      <dgm:prSet/>
      <dgm:spPr/>
      <dgm:t>
        <a:bodyPr/>
        <a:lstStyle/>
        <a:p>
          <a:endParaRPr lang="en-US"/>
        </a:p>
      </dgm:t>
    </dgm:pt>
    <dgm:pt modelId="{47C10733-2CD3-44DE-9DD4-59F024F8FD78}" type="sibTrans" cxnId="{AE9F0CAE-6354-4254-91AC-A5C5A2208FD5}">
      <dgm:prSet/>
      <dgm:spPr/>
      <dgm:t>
        <a:bodyPr/>
        <a:lstStyle/>
        <a:p>
          <a:endParaRPr lang="en-US"/>
        </a:p>
      </dgm:t>
    </dgm:pt>
    <dgm:pt modelId="{400C2928-8868-4219-B8B9-A1A3DBDF1E7F}">
      <dgm:prSet/>
      <dgm:spPr/>
      <dgm:t>
        <a:bodyPr/>
        <a:lstStyle/>
        <a:p>
          <a:r>
            <a:rPr lang="en-US"/>
            <a:t>A mnoho dalšího. </a:t>
          </a:r>
        </a:p>
      </dgm:t>
    </dgm:pt>
    <dgm:pt modelId="{5932DF9B-7CFE-4E3F-A11A-CA5B12E01F9F}" type="parTrans" cxnId="{ECAB766E-45DF-499A-8A18-F170F8C29C80}">
      <dgm:prSet/>
      <dgm:spPr/>
      <dgm:t>
        <a:bodyPr/>
        <a:lstStyle/>
        <a:p>
          <a:endParaRPr lang="en-US"/>
        </a:p>
      </dgm:t>
    </dgm:pt>
    <dgm:pt modelId="{D6AECF2E-DEFC-4EEB-B968-8A86159A35FE}" type="sibTrans" cxnId="{ECAB766E-45DF-499A-8A18-F170F8C29C80}">
      <dgm:prSet/>
      <dgm:spPr/>
      <dgm:t>
        <a:bodyPr/>
        <a:lstStyle/>
        <a:p>
          <a:endParaRPr lang="en-US"/>
        </a:p>
      </dgm:t>
    </dgm:pt>
    <dgm:pt modelId="{4CD3F293-1EB8-45F8-9471-54663716A2BA}">
      <dgm:prSet/>
      <dgm:spPr/>
      <dgm:t>
        <a:bodyPr/>
        <a:lstStyle/>
        <a:p>
          <a:r>
            <a:rPr lang="en-US"/>
            <a:t>Zároveň root pom není jediná součást tech stacku. CICD, Kubernetes, Terraform jsou řešeny jinak.</a:t>
          </a:r>
        </a:p>
      </dgm:t>
    </dgm:pt>
    <dgm:pt modelId="{58B81F5A-0986-4397-8393-C64E5CFC51BF}" type="parTrans" cxnId="{B906F3E2-7970-427E-BF88-CBE8FF238ACF}">
      <dgm:prSet/>
      <dgm:spPr/>
      <dgm:t>
        <a:bodyPr/>
        <a:lstStyle/>
        <a:p>
          <a:endParaRPr lang="en-US"/>
        </a:p>
      </dgm:t>
    </dgm:pt>
    <dgm:pt modelId="{4451A4CA-037D-4C7D-9AC8-6F169606D92D}" type="sibTrans" cxnId="{B906F3E2-7970-427E-BF88-CBE8FF238ACF}">
      <dgm:prSet/>
      <dgm:spPr/>
      <dgm:t>
        <a:bodyPr/>
        <a:lstStyle/>
        <a:p>
          <a:endParaRPr lang="en-US"/>
        </a:p>
      </dgm:t>
    </dgm:pt>
    <dgm:pt modelId="{578ADB53-B2C3-8349-8F46-1869C26A6615}" type="pres">
      <dgm:prSet presAssocID="{7A02016E-56DD-45EC-892D-912D31C0F7DD}" presName="diagram" presStyleCnt="0">
        <dgm:presLayoutVars>
          <dgm:dir/>
          <dgm:resizeHandles val="exact"/>
        </dgm:presLayoutVars>
      </dgm:prSet>
      <dgm:spPr/>
    </dgm:pt>
    <dgm:pt modelId="{274E9A4B-A778-EF4C-A89A-CEEBB30E49A6}" type="pres">
      <dgm:prSet presAssocID="{9954E527-693E-4276-9059-3E4DC02CE7D9}" presName="node" presStyleLbl="node1" presStyleIdx="0" presStyleCnt="15">
        <dgm:presLayoutVars>
          <dgm:bulletEnabled val="1"/>
        </dgm:presLayoutVars>
      </dgm:prSet>
      <dgm:spPr/>
    </dgm:pt>
    <dgm:pt modelId="{F8CC85D2-F754-F841-ADA2-D47F570EFA22}" type="pres">
      <dgm:prSet presAssocID="{CA16C737-A6F4-4258-8EB3-78B993C13F5C}" presName="sibTrans" presStyleCnt="0"/>
      <dgm:spPr/>
    </dgm:pt>
    <dgm:pt modelId="{D5E56356-C8DF-FB48-A058-8C58BEB38E94}" type="pres">
      <dgm:prSet presAssocID="{0A2A9573-78FC-4700-959B-43665715128D}" presName="node" presStyleLbl="node1" presStyleIdx="1" presStyleCnt="15">
        <dgm:presLayoutVars>
          <dgm:bulletEnabled val="1"/>
        </dgm:presLayoutVars>
      </dgm:prSet>
      <dgm:spPr/>
    </dgm:pt>
    <dgm:pt modelId="{2EF208AE-FD94-D54E-B4B3-2756E0B13F61}" type="pres">
      <dgm:prSet presAssocID="{5CC579AB-37E2-4213-BFFA-E27F2208D8E3}" presName="sibTrans" presStyleCnt="0"/>
      <dgm:spPr/>
    </dgm:pt>
    <dgm:pt modelId="{649BEBE4-4F89-5C40-97F5-8AF57ADB5FA4}" type="pres">
      <dgm:prSet presAssocID="{5AD12C39-7CD4-45D5-B4A0-C47B5A7734EB}" presName="node" presStyleLbl="node1" presStyleIdx="2" presStyleCnt="15">
        <dgm:presLayoutVars>
          <dgm:bulletEnabled val="1"/>
        </dgm:presLayoutVars>
      </dgm:prSet>
      <dgm:spPr/>
    </dgm:pt>
    <dgm:pt modelId="{96904394-14CD-5549-A75F-47D6FF6F8327}" type="pres">
      <dgm:prSet presAssocID="{90A7AE26-E80A-4998-8C58-6C028E9557F2}" presName="sibTrans" presStyleCnt="0"/>
      <dgm:spPr/>
    </dgm:pt>
    <dgm:pt modelId="{B44952E9-9B0C-EA4C-BBA8-5104AF86D665}" type="pres">
      <dgm:prSet presAssocID="{AA55DE25-2DD8-447B-A02D-D41E804C6905}" presName="node" presStyleLbl="node1" presStyleIdx="3" presStyleCnt="15">
        <dgm:presLayoutVars>
          <dgm:bulletEnabled val="1"/>
        </dgm:presLayoutVars>
      </dgm:prSet>
      <dgm:spPr/>
    </dgm:pt>
    <dgm:pt modelId="{E98317B4-3D7C-AC4A-A763-8D419A4895FD}" type="pres">
      <dgm:prSet presAssocID="{2AA3871C-3DDF-43C7-B0EF-A5B49C4DBEDD}" presName="sibTrans" presStyleCnt="0"/>
      <dgm:spPr/>
    </dgm:pt>
    <dgm:pt modelId="{524E1726-935C-F94D-8E45-40BD33B2BC63}" type="pres">
      <dgm:prSet presAssocID="{844BC4F0-E7DE-4345-92EB-BE57670AC0AC}" presName="node" presStyleLbl="node1" presStyleIdx="4" presStyleCnt="15">
        <dgm:presLayoutVars>
          <dgm:bulletEnabled val="1"/>
        </dgm:presLayoutVars>
      </dgm:prSet>
      <dgm:spPr/>
    </dgm:pt>
    <dgm:pt modelId="{86ABC38A-BFA7-5046-B022-12B9D0AA0DF2}" type="pres">
      <dgm:prSet presAssocID="{F2C34433-2BC6-4F0A-87F6-C61B34533885}" presName="sibTrans" presStyleCnt="0"/>
      <dgm:spPr/>
    </dgm:pt>
    <dgm:pt modelId="{7238A052-DD07-6848-8C85-C8659B8E2042}" type="pres">
      <dgm:prSet presAssocID="{7B298E60-63EC-44B8-BA46-F098F2110F46}" presName="node" presStyleLbl="node1" presStyleIdx="5" presStyleCnt="15">
        <dgm:presLayoutVars>
          <dgm:bulletEnabled val="1"/>
        </dgm:presLayoutVars>
      </dgm:prSet>
      <dgm:spPr/>
    </dgm:pt>
    <dgm:pt modelId="{55573D80-F6A0-8B43-952B-FF64922F5E8F}" type="pres">
      <dgm:prSet presAssocID="{974F87B3-2594-4F2F-BF62-1A4F6975F7FD}" presName="sibTrans" presStyleCnt="0"/>
      <dgm:spPr/>
    </dgm:pt>
    <dgm:pt modelId="{9A5BE878-2E73-AA4E-812E-58740879F215}" type="pres">
      <dgm:prSet presAssocID="{04382F0B-2F53-4AC6-9C8D-23F2129EE20A}" presName="node" presStyleLbl="node1" presStyleIdx="6" presStyleCnt="15">
        <dgm:presLayoutVars>
          <dgm:bulletEnabled val="1"/>
        </dgm:presLayoutVars>
      </dgm:prSet>
      <dgm:spPr/>
    </dgm:pt>
    <dgm:pt modelId="{BF0EAE48-15A5-2845-AA26-4D7E68F41E59}" type="pres">
      <dgm:prSet presAssocID="{40D17E3E-F164-47D9-AC78-4690107CAED7}" presName="sibTrans" presStyleCnt="0"/>
      <dgm:spPr/>
    </dgm:pt>
    <dgm:pt modelId="{F53E85DF-95CF-2F4B-86A2-41903D5D8D86}" type="pres">
      <dgm:prSet presAssocID="{70D8617D-8A3B-4893-9EF6-85300912DD48}" presName="node" presStyleLbl="node1" presStyleIdx="7" presStyleCnt="15">
        <dgm:presLayoutVars>
          <dgm:bulletEnabled val="1"/>
        </dgm:presLayoutVars>
      </dgm:prSet>
      <dgm:spPr/>
    </dgm:pt>
    <dgm:pt modelId="{2C01A089-A29B-0E42-869E-3E97E967E06B}" type="pres">
      <dgm:prSet presAssocID="{12694D1B-1F53-4FD2-9722-833EDD44921A}" presName="sibTrans" presStyleCnt="0"/>
      <dgm:spPr/>
    </dgm:pt>
    <dgm:pt modelId="{6734BE53-E899-7B4A-8848-79FD3397E337}" type="pres">
      <dgm:prSet presAssocID="{AA959CF6-F5C6-4149-ABF5-F8E53BBD3D05}" presName="node" presStyleLbl="node1" presStyleIdx="8" presStyleCnt="15">
        <dgm:presLayoutVars>
          <dgm:bulletEnabled val="1"/>
        </dgm:presLayoutVars>
      </dgm:prSet>
      <dgm:spPr/>
    </dgm:pt>
    <dgm:pt modelId="{25979CA5-DED0-3F43-9767-8E0DC61357B2}" type="pres">
      <dgm:prSet presAssocID="{C2846AAF-E676-418F-8C70-638E2E1FE0BA}" presName="sibTrans" presStyleCnt="0"/>
      <dgm:spPr/>
    </dgm:pt>
    <dgm:pt modelId="{19729EFA-6D03-2146-93F3-DEE59F54CFD1}" type="pres">
      <dgm:prSet presAssocID="{62FCA754-F81C-42CC-8C06-7690203C7F7F}" presName="node" presStyleLbl="node1" presStyleIdx="9" presStyleCnt="15">
        <dgm:presLayoutVars>
          <dgm:bulletEnabled val="1"/>
        </dgm:presLayoutVars>
      </dgm:prSet>
      <dgm:spPr/>
    </dgm:pt>
    <dgm:pt modelId="{71C48565-7DED-D746-A357-51AF13E26161}" type="pres">
      <dgm:prSet presAssocID="{B5AFD38D-BD6A-4537-B701-C047F2ADBD92}" presName="sibTrans" presStyleCnt="0"/>
      <dgm:spPr/>
    </dgm:pt>
    <dgm:pt modelId="{F0B4C6D5-AFA7-C943-A5F3-7B2CD8DB152E}" type="pres">
      <dgm:prSet presAssocID="{1D284813-1358-474B-B12F-675FFE4D8304}" presName="node" presStyleLbl="node1" presStyleIdx="10" presStyleCnt="15">
        <dgm:presLayoutVars>
          <dgm:bulletEnabled val="1"/>
        </dgm:presLayoutVars>
      </dgm:prSet>
      <dgm:spPr/>
    </dgm:pt>
    <dgm:pt modelId="{464EB77D-205D-9E49-86D5-48D493C9257B}" type="pres">
      <dgm:prSet presAssocID="{4F13FAC4-30C2-4401-B30B-0C398D13E075}" presName="sibTrans" presStyleCnt="0"/>
      <dgm:spPr/>
    </dgm:pt>
    <dgm:pt modelId="{896EDE98-AC7D-9042-8FA1-D6EC6F0981DD}" type="pres">
      <dgm:prSet presAssocID="{E280A59E-6C46-4F39-AC44-1CE92B439194}" presName="node" presStyleLbl="node1" presStyleIdx="11" presStyleCnt="15">
        <dgm:presLayoutVars>
          <dgm:bulletEnabled val="1"/>
        </dgm:presLayoutVars>
      </dgm:prSet>
      <dgm:spPr/>
    </dgm:pt>
    <dgm:pt modelId="{5A136C5F-E7F2-9F4D-A654-C6D2B6F54005}" type="pres">
      <dgm:prSet presAssocID="{DC1332DF-E43A-4DA4-B856-7A34E008738B}" presName="sibTrans" presStyleCnt="0"/>
      <dgm:spPr/>
    </dgm:pt>
    <dgm:pt modelId="{3CF882DF-3E52-574C-8360-8BCF29DC5FA5}" type="pres">
      <dgm:prSet presAssocID="{876F24C7-93C1-47DC-BA15-49E3B1A3CB54}" presName="node" presStyleLbl="node1" presStyleIdx="12" presStyleCnt="15">
        <dgm:presLayoutVars>
          <dgm:bulletEnabled val="1"/>
        </dgm:presLayoutVars>
      </dgm:prSet>
      <dgm:spPr/>
    </dgm:pt>
    <dgm:pt modelId="{1FEA0573-D1FE-6E44-A90F-5F819FF7C85B}" type="pres">
      <dgm:prSet presAssocID="{47C10733-2CD3-44DE-9DD4-59F024F8FD78}" presName="sibTrans" presStyleCnt="0"/>
      <dgm:spPr/>
    </dgm:pt>
    <dgm:pt modelId="{00283A86-3C4D-7A44-B1D6-2B7C3D2F7373}" type="pres">
      <dgm:prSet presAssocID="{400C2928-8868-4219-B8B9-A1A3DBDF1E7F}" presName="node" presStyleLbl="node1" presStyleIdx="13" presStyleCnt="15">
        <dgm:presLayoutVars>
          <dgm:bulletEnabled val="1"/>
        </dgm:presLayoutVars>
      </dgm:prSet>
      <dgm:spPr/>
    </dgm:pt>
    <dgm:pt modelId="{3415423D-D14D-3345-8502-5E1B6E658E61}" type="pres">
      <dgm:prSet presAssocID="{D6AECF2E-DEFC-4EEB-B968-8A86159A35FE}" presName="sibTrans" presStyleCnt="0"/>
      <dgm:spPr/>
    </dgm:pt>
    <dgm:pt modelId="{AB78D527-AC7F-8A43-A669-1880956A397D}" type="pres">
      <dgm:prSet presAssocID="{4CD3F293-1EB8-45F8-9471-54663716A2BA}" presName="node" presStyleLbl="node1" presStyleIdx="14" presStyleCnt="15">
        <dgm:presLayoutVars>
          <dgm:bulletEnabled val="1"/>
        </dgm:presLayoutVars>
      </dgm:prSet>
      <dgm:spPr/>
    </dgm:pt>
  </dgm:ptLst>
  <dgm:cxnLst>
    <dgm:cxn modelId="{7BF32801-CF85-134B-A478-A48ECAEA957D}" type="presOf" srcId="{AA55DE25-2DD8-447B-A02D-D41E804C6905}" destId="{B44952E9-9B0C-EA4C-BBA8-5104AF86D665}" srcOrd="0" destOrd="0" presId="urn:microsoft.com/office/officeart/2005/8/layout/default"/>
    <dgm:cxn modelId="{14CA7905-94E8-40B0-8F8A-552C17CE974D}" srcId="{7A02016E-56DD-45EC-892D-912D31C0F7DD}" destId="{62FCA754-F81C-42CC-8C06-7690203C7F7F}" srcOrd="9" destOrd="0" parTransId="{EDF8F92A-0B77-483A-964C-5ADF60F5E135}" sibTransId="{B5AFD38D-BD6A-4537-B701-C047F2ADBD92}"/>
    <dgm:cxn modelId="{B9621707-372B-4D23-B688-11719B6AD811}" srcId="{7A02016E-56DD-45EC-892D-912D31C0F7DD}" destId="{04382F0B-2F53-4AC6-9C8D-23F2129EE20A}" srcOrd="6" destOrd="0" parTransId="{89488A9E-4D8E-4AF1-98B8-E2084310C3CC}" sibTransId="{40D17E3E-F164-47D9-AC78-4690107CAED7}"/>
    <dgm:cxn modelId="{52B4CE0B-F753-F342-94EE-40A9B512E0F3}" type="presOf" srcId="{5AD12C39-7CD4-45D5-B4A0-C47B5A7734EB}" destId="{649BEBE4-4F89-5C40-97F5-8AF57ADB5FA4}" srcOrd="0" destOrd="0" presId="urn:microsoft.com/office/officeart/2005/8/layout/default"/>
    <dgm:cxn modelId="{D014D40B-1A72-4B0E-95B3-0D1E28C98BF3}" srcId="{7A02016E-56DD-45EC-892D-912D31C0F7DD}" destId="{AA959CF6-F5C6-4149-ABF5-F8E53BBD3D05}" srcOrd="8" destOrd="0" parTransId="{D2C67841-0557-44B7-A1AF-C4F77A3FF94E}" sibTransId="{C2846AAF-E676-418F-8C70-638E2E1FE0BA}"/>
    <dgm:cxn modelId="{CBDB6E1A-131F-4514-A0E0-C86DF37B2242}" srcId="{7A02016E-56DD-45EC-892D-912D31C0F7DD}" destId="{5AD12C39-7CD4-45D5-B4A0-C47B5A7734EB}" srcOrd="2" destOrd="0" parTransId="{069473F8-85B9-4A99-8E62-835C59ADDD12}" sibTransId="{90A7AE26-E80A-4998-8C58-6C028E9557F2}"/>
    <dgm:cxn modelId="{C9F72820-370B-4C4D-AE53-124D427DD7B1}" type="presOf" srcId="{04382F0B-2F53-4AC6-9C8D-23F2129EE20A}" destId="{9A5BE878-2E73-AA4E-812E-58740879F215}" srcOrd="0" destOrd="0" presId="urn:microsoft.com/office/officeart/2005/8/layout/default"/>
    <dgm:cxn modelId="{F8187824-DAE2-F947-8D20-16DA9634D0F6}" type="presOf" srcId="{0A2A9573-78FC-4700-959B-43665715128D}" destId="{D5E56356-C8DF-FB48-A058-8C58BEB38E94}" srcOrd="0" destOrd="0" presId="urn:microsoft.com/office/officeart/2005/8/layout/default"/>
    <dgm:cxn modelId="{4A0B5830-2795-9D4A-AAE3-C35ED52036B3}" type="presOf" srcId="{7A02016E-56DD-45EC-892D-912D31C0F7DD}" destId="{578ADB53-B2C3-8349-8F46-1869C26A6615}" srcOrd="0" destOrd="0" presId="urn:microsoft.com/office/officeart/2005/8/layout/default"/>
    <dgm:cxn modelId="{43B0C530-17F1-4DA7-B456-14352157E072}" srcId="{7A02016E-56DD-45EC-892D-912D31C0F7DD}" destId="{844BC4F0-E7DE-4345-92EB-BE57670AC0AC}" srcOrd="4" destOrd="0" parTransId="{DFDFD1DA-C2CE-456A-8C41-C1F66AAB4105}" sibTransId="{F2C34433-2BC6-4F0A-87F6-C61B34533885}"/>
    <dgm:cxn modelId="{660D0E3E-7124-4BA1-8C94-ED1C176FAA3E}" srcId="{7A02016E-56DD-45EC-892D-912D31C0F7DD}" destId="{70D8617D-8A3B-4893-9EF6-85300912DD48}" srcOrd="7" destOrd="0" parTransId="{5DCD5F95-DDBE-4BD2-B151-116159950F8C}" sibTransId="{12694D1B-1F53-4FD2-9722-833EDD44921A}"/>
    <dgm:cxn modelId="{8EAD9961-98B9-BE42-8BEA-86FEA7D84990}" type="presOf" srcId="{62FCA754-F81C-42CC-8C06-7690203C7F7F}" destId="{19729EFA-6D03-2146-93F3-DEE59F54CFD1}" srcOrd="0" destOrd="0" presId="urn:microsoft.com/office/officeart/2005/8/layout/default"/>
    <dgm:cxn modelId="{85ABC36C-8F6D-C146-98DE-8BB2CB800149}" type="presOf" srcId="{400C2928-8868-4219-B8B9-A1A3DBDF1E7F}" destId="{00283A86-3C4D-7A44-B1D6-2B7C3D2F7373}" srcOrd="0" destOrd="0" presId="urn:microsoft.com/office/officeart/2005/8/layout/default"/>
    <dgm:cxn modelId="{ECAB766E-45DF-499A-8A18-F170F8C29C80}" srcId="{7A02016E-56DD-45EC-892D-912D31C0F7DD}" destId="{400C2928-8868-4219-B8B9-A1A3DBDF1E7F}" srcOrd="13" destOrd="0" parTransId="{5932DF9B-7CFE-4E3F-A11A-CA5B12E01F9F}" sibTransId="{D6AECF2E-DEFC-4EEB-B968-8A86159A35FE}"/>
    <dgm:cxn modelId="{D327C673-322F-274D-83A3-AAAC385E3B76}" type="presOf" srcId="{1D284813-1358-474B-B12F-675FFE4D8304}" destId="{F0B4C6D5-AFA7-C943-A5F3-7B2CD8DB152E}" srcOrd="0" destOrd="0" presId="urn:microsoft.com/office/officeart/2005/8/layout/default"/>
    <dgm:cxn modelId="{8CE7EA79-3C03-467F-970F-912D75C90476}" srcId="{7A02016E-56DD-45EC-892D-912D31C0F7DD}" destId="{AA55DE25-2DD8-447B-A02D-D41E804C6905}" srcOrd="3" destOrd="0" parTransId="{2327B685-7009-4BF9-B7E7-60F776A3DE3E}" sibTransId="{2AA3871C-3DDF-43C7-B0EF-A5B49C4DBEDD}"/>
    <dgm:cxn modelId="{E4DC237C-3C34-42C8-AD56-AD36A3120A40}" srcId="{7A02016E-56DD-45EC-892D-912D31C0F7DD}" destId="{9954E527-693E-4276-9059-3E4DC02CE7D9}" srcOrd="0" destOrd="0" parTransId="{A555BAA7-E313-4AB6-B5D9-5A5BB596F69C}" sibTransId="{CA16C737-A6F4-4258-8EB3-78B993C13F5C}"/>
    <dgm:cxn modelId="{21418082-C509-0F4F-A84B-EB15376592ED}" type="presOf" srcId="{AA959CF6-F5C6-4149-ABF5-F8E53BBD3D05}" destId="{6734BE53-E899-7B4A-8848-79FD3397E337}" srcOrd="0" destOrd="0" presId="urn:microsoft.com/office/officeart/2005/8/layout/default"/>
    <dgm:cxn modelId="{4D118382-C0B6-B64F-B2DB-E69372A12A4E}" type="presOf" srcId="{4CD3F293-1EB8-45F8-9471-54663716A2BA}" destId="{AB78D527-AC7F-8A43-A669-1880956A397D}" srcOrd="0" destOrd="0" presId="urn:microsoft.com/office/officeart/2005/8/layout/default"/>
    <dgm:cxn modelId="{7A822F8D-296E-4305-9C1D-21F2350DCC0A}" srcId="{7A02016E-56DD-45EC-892D-912D31C0F7DD}" destId="{0A2A9573-78FC-4700-959B-43665715128D}" srcOrd="1" destOrd="0" parTransId="{CAE54632-894A-4E9D-8EF3-8C795E679088}" sibTransId="{5CC579AB-37E2-4213-BFFA-E27F2208D8E3}"/>
    <dgm:cxn modelId="{4653878D-B578-E746-836E-EF3D641E83EB}" type="presOf" srcId="{876F24C7-93C1-47DC-BA15-49E3B1A3CB54}" destId="{3CF882DF-3E52-574C-8360-8BCF29DC5FA5}" srcOrd="0" destOrd="0" presId="urn:microsoft.com/office/officeart/2005/8/layout/default"/>
    <dgm:cxn modelId="{3132E79B-1C71-804F-AC9A-3FBBB39B46E5}" type="presOf" srcId="{7B298E60-63EC-44B8-BA46-F098F2110F46}" destId="{7238A052-DD07-6848-8C85-C8659B8E2042}" srcOrd="0" destOrd="0" presId="urn:microsoft.com/office/officeart/2005/8/layout/default"/>
    <dgm:cxn modelId="{AE9F0CAE-6354-4254-91AC-A5C5A2208FD5}" srcId="{7A02016E-56DD-45EC-892D-912D31C0F7DD}" destId="{876F24C7-93C1-47DC-BA15-49E3B1A3CB54}" srcOrd="12" destOrd="0" parTransId="{FC48E9AF-FE26-4857-B89C-DE705A47EF27}" sibTransId="{47C10733-2CD3-44DE-9DD4-59F024F8FD78}"/>
    <dgm:cxn modelId="{FBC1B4B1-172F-41D9-92BE-E65BD4339A59}" srcId="{7A02016E-56DD-45EC-892D-912D31C0F7DD}" destId="{7B298E60-63EC-44B8-BA46-F098F2110F46}" srcOrd="5" destOrd="0" parTransId="{EC67067B-F337-4577-A435-514DF6DBA711}" sibTransId="{974F87B3-2594-4F2F-BF62-1A4F6975F7FD}"/>
    <dgm:cxn modelId="{7EC1B3C9-D7FC-294B-BDFF-E3257EAABD22}" type="presOf" srcId="{9954E527-693E-4276-9059-3E4DC02CE7D9}" destId="{274E9A4B-A778-EF4C-A89A-CEEBB30E49A6}" srcOrd="0" destOrd="0" presId="urn:microsoft.com/office/officeart/2005/8/layout/default"/>
    <dgm:cxn modelId="{E9EEABD7-FA84-4FFD-B19C-DE917FACD532}" srcId="{7A02016E-56DD-45EC-892D-912D31C0F7DD}" destId="{1D284813-1358-474B-B12F-675FFE4D8304}" srcOrd="10" destOrd="0" parTransId="{FA48565C-2E5E-484F-9DC5-F2E7D539F2D8}" sibTransId="{4F13FAC4-30C2-4401-B30B-0C398D13E075}"/>
    <dgm:cxn modelId="{9C7434E2-6556-BF40-91A7-6140E9980F92}" type="presOf" srcId="{70D8617D-8A3B-4893-9EF6-85300912DD48}" destId="{F53E85DF-95CF-2F4B-86A2-41903D5D8D86}" srcOrd="0" destOrd="0" presId="urn:microsoft.com/office/officeart/2005/8/layout/default"/>
    <dgm:cxn modelId="{B906F3E2-7970-427E-BF88-CBE8FF238ACF}" srcId="{7A02016E-56DD-45EC-892D-912D31C0F7DD}" destId="{4CD3F293-1EB8-45F8-9471-54663716A2BA}" srcOrd="14" destOrd="0" parTransId="{58B81F5A-0986-4397-8393-C64E5CFC51BF}" sibTransId="{4451A4CA-037D-4C7D-9AC8-6F169606D92D}"/>
    <dgm:cxn modelId="{7EF647EF-5150-5942-8AC2-F224F9E4BC32}" type="presOf" srcId="{E280A59E-6C46-4F39-AC44-1CE92B439194}" destId="{896EDE98-AC7D-9042-8FA1-D6EC6F0981DD}" srcOrd="0" destOrd="0" presId="urn:microsoft.com/office/officeart/2005/8/layout/default"/>
    <dgm:cxn modelId="{A8A0C8F0-D6B0-40AE-8038-7503ECD17487}" srcId="{7A02016E-56DD-45EC-892D-912D31C0F7DD}" destId="{E280A59E-6C46-4F39-AC44-1CE92B439194}" srcOrd="11" destOrd="0" parTransId="{0B1FA945-3714-4626-9765-56CED6ECD4FF}" sibTransId="{DC1332DF-E43A-4DA4-B856-7A34E008738B}"/>
    <dgm:cxn modelId="{6DB38DFD-3E1B-3C4D-87EA-A9F8A8EADA3B}" type="presOf" srcId="{844BC4F0-E7DE-4345-92EB-BE57670AC0AC}" destId="{524E1726-935C-F94D-8E45-40BD33B2BC63}" srcOrd="0" destOrd="0" presId="urn:microsoft.com/office/officeart/2005/8/layout/default"/>
    <dgm:cxn modelId="{AB2F416B-9F13-C04D-A098-EEB9B03646C8}" type="presParOf" srcId="{578ADB53-B2C3-8349-8F46-1869C26A6615}" destId="{274E9A4B-A778-EF4C-A89A-CEEBB30E49A6}" srcOrd="0" destOrd="0" presId="urn:microsoft.com/office/officeart/2005/8/layout/default"/>
    <dgm:cxn modelId="{D836918D-2D04-9B4B-A8AC-5DC6E82C5645}" type="presParOf" srcId="{578ADB53-B2C3-8349-8F46-1869C26A6615}" destId="{F8CC85D2-F754-F841-ADA2-D47F570EFA22}" srcOrd="1" destOrd="0" presId="urn:microsoft.com/office/officeart/2005/8/layout/default"/>
    <dgm:cxn modelId="{13FFE125-3B33-954F-807E-FA134875B169}" type="presParOf" srcId="{578ADB53-B2C3-8349-8F46-1869C26A6615}" destId="{D5E56356-C8DF-FB48-A058-8C58BEB38E94}" srcOrd="2" destOrd="0" presId="urn:microsoft.com/office/officeart/2005/8/layout/default"/>
    <dgm:cxn modelId="{3634EA3C-C579-F643-BA26-DE54020BF438}" type="presParOf" srcId="{578ADB53-B2C3-8349-8F46-1869C26A6615}" destId="{2EF208AE-FD94-D54E-B4B3-2756E0B13F61}" srcOrd="3" destOrd="0" presId="urn:microsoft.com/office/officeart/2005/8/layout/default"/>
    <dgm:cxn modelId="{FA94A6AC-8067-474E-9B6D-E6EF44036A6F}" type="presParOf" srcId="{578ADB53-B2C3-8349-8F46-1869C26A6615}" destId="{649BEBE4-4F89-5C40-97F5-8AF57ADB5FA4}" srcOrd="4" destOrd="0" presId="urn:microsoft.com/office/officeart/2005/8/layout/default"/>
    <dgm:cxn modelId="{08E2DF9B-4779-3647-8EAB-337FC342BE5B}" type="presParOf" srcId="{578ADB53-B2C3-8349-8F46-1869C26A6615}" destId="{96904394-14CD-5549-A75F-47D6FF6F8327}" srcOrd="5" destOrd="0" presId="urn:microsoft.com/office/officeart/2005/8/layout/default"/>
    <dgm:cxn modelId="{AA35579D-3F7D-F542-B15E-4F13CD33B7BF}" type="presParOf" srcId="{578ADB53-B2C3-8349-8F46-1869C26A6615}" destId="{B44952E9-9B0C-EA4C-BBA8-5104AF86D665}" srcOrd="6" destOrd="0" presId="urn:microsoft.com/office/officeart/2005/8/layout/default"/>
    <dgm:cxn modelId="{06CCB7FD-F0C1-CE4C-9D35-432FB0DE1943}" type="presParOf" srcId="{578ADB53-B2C3-8349-8F46-1869C26A6615}" destId="{E98317B4-3D7C-AC4A-A763-8D419A4895FD}" srcOrd="7" destOrd="0" presId="urn:microsoft.com/office/officeart/2005/8/layout/default"/>
    <dgm:cxn modelId="{432ADEB1-E177-554B-AADE-2013DD105C6D}" type="presParOf" srcId="{578ADB53-B2C3-8349-8F46-1869C26A6615}" destId="{524E1726-935C-F94D-8E45-40BD33B2BC63}" srcOrd="8" destOrd="0" presId="urn:microsoft.com/office/officeart/2005/8/layout/default"/>
    <dgm:cxn modelId="{9E437E40-7AA8-4640-ABDE-B018B0B88185}" type="presParOf" srcId="{578ADB53-B2C3-8349-8F46-1869C26A6615}" destId="{86ABC38A-BFA7-5046-B022-12B9D0AA0DF2}" srcOrd="9" destOrd="0" presId="urn:microsoft.com/office/officeart/2005/8/layout/default"/>
    <dgm:cxn modelId="{C663AD58-A9C0-2642-8EB7-21B113D9392E}" type="presParOf" srcId="{578ADB53-B2C3-8349-8F46-1869C26A6615}" destId="{7238A052-DD07-6848-8C85-C8659B8E2042}" srcOrd="10" destOrd="0" presId="urn:microsoft.com/office/officeart/2005/8/layout/default"/>
    <dgm:cxn modelId="{93037C27-D250-4B40-BF7D-74680CCE9FD3}" type="presParOf" srcId="{578ADB53-B2C3-8349-8F46-1869C26A6615}" destId="{55573D80-F6A0-8B43-952B-FF64922F5E8F}" srcOrd="11" destOrd="0" presId="urn:microsoft.com/office/officeart/2005/8/layout/default"/>
    <dgm:cxn modelId="{05D6E032-4A1A-8B4F-94E9-2E95C45B32CE}" type="presParOf" srcId="{578ADB53-B2C3-8349-8F46-1869C26A6615}" destId="{9A5BE878-2E73-AA4E-812E-58740879F215}" srcOrd="12" destOrd="0" presId="urn:microsoft.com/office/officeart/2005/8/layout/default"/>
    <dgm:cxn modelId="{CB31155E-25AF-8F43-A6E4-70D5E0DE91F0}" type="presParOf" srcId="{578ADB53-B2C3-8349-8F46-1869C26A6615}" destId="{BF0EAE48-15A5-2845-AA26-4D7E68F41E59}" srcOrd="13" destOrd="0" presId="urn:microsoft.com/office/officeart/2005/8/layout/default"/>
    <dgm:cxn modelId="{1E298D3F-11B4-E342-A134-F06AD649D62C}" type="presParOf" srcId="{578ADB53-B2C3-8349-8F46-1869C26A6615}" destId="{F53E85DF-95CF-2F4B-86A2-41903D5D8D86}" srcOrd="14" destOrd="0" presId="urn:microsoft.com/office/officeart/2005/8/layout/default"/>
    <dgm:cxn modelId="{3542C893-8B8B-5D4C-AD53-FA987FCD39B5}" type="presParOf" srcId="{578ADB53-B2C3-8349-8F46-1869C26A6615}" destId="{2C01A089-A29B-0E42-869E-3E97E967E06B}" srcOrd="15" destOrd="0" presId="urn:microsoft.com/office/officeart/2005/8/layout/default"/>
    <dgm:cxn modelId="{9571C7EC-91AF-BC44-9BE9-69C91F6B4E45}" type="presParOf" srcId="{578ADB53-B2C3-8349-8F46-1869C26A6615}" destId="{6734BE53-E899-7B4A-8848-79FD3397E337}" srcOrd="16" destOrd="0" presId="urn:microsoft.com/office/officeart/2005/8/layout/default"/>
    <dgm:cxn modelId="{AC6D6E6B-BFF2-B144-A1A6-383A8E56668C}" type="presParOf" srcId="{578ADB53-B2C3-8349-8F46-1869C26A6615}" destId="{25979CA5-DED0-3F43-9767-8E0DC61357B2}" srcOrd="17" destOrd="0" presId="urn:microsoft.com/office/officeart/2005/8/layout/default"/>
    <dgm:cxn modelId="{5A4816EA-F7BA-2E44-A978-38DE641925A3}" type="presParOf" srcId="{578ADB53-B2C3-8349-8F46-1869C26A6615}" destId="{19729EFA-6D03-2146-93F3-DEE59F54CFD1}" srcOrd="18" destOrd="0" presId="urn:microsoft.com/office/officeart/2005/8/layout/default"/>
    <dgm:cxn modelId="{14FC8359-E265-F446-A152-8BC00BB72E57}" type="presParOf" srcId="{578ADB53-B2C3-8349-8F46-1869C26A6615}" destId="{71C48565-7DED-D746-A357-51AF13E26161}" srcOrd="19" destOrd="0" presId="urn:microsoft.com/office/officeart/2005/8/layout/default"/>
    <dgm:cxn modelId="{B8FEACD4-57B9-874E-ADD4-5C2DAC43FBE7}" type="presParOf" srcId="{578ADB53-B2C3-8349-8F46-1869C26A6615}" destId="{F0B4C6D5-AFA7-C943-A5F3-7B2CD8DB152E}" srcOrd="20" destOrd="0" presId="urn:microsoft.com/office/officeart/2005/8/layout/default"/>
    <dgm:cxn modelId="{CBEC207A-E311-3844-8622-3C9EBDF61BD1}" type="presParOf" srcId="{578ADB53-B2C3-8349-8F46-1869C26A6615}" destId="{464EB77D-205D-9E49-86D5-48D493C9257B}" srcOrd="21" destOrd="0" presId="urn:microsoft.com/office/officeart/2005/8/layout/default"/>
    <dgm:cxn modelId="{CA83D2FF-C1CA-AB42-BEF0-9F7B9B987B4B}" type="presParOf" srcId="{578ADB53-B2C3-8349-8F46-1869C26A6615}" destId="{896EDE98-AC7D-9042-8FA1-D6EC6F0981DD}" srcOrd="22" destOrd="0" presId="urn:microsoft.com/office/officeart/2005/8/layout/default"/>
    <dgm:cxn modelId="{1B3F6C9A-E3FF-EA4A-B425-5CF3CDDDC02D}" type="presParOf" srcId="{578ADB53-B2C3-8349-8F46-1869C26A6615}" destId="{5A136C5F-E7F2-9F4D-A654-C6D2B6F54005}" srcOrd="23" destOrd="0" presId="urn:microsoft.com/office/officeart/2005/8/layout/default"/>
    <dgm:cxn modelId="{020117C0-B2CC-F940-818B-CDED48DA511A}" type="presParOf" srcId="{578ADB53-B2C3-8349-8F46-1869C26A6615}" destId="{3CF882DF-3E52-574C-8360-8BCF29DC5FA5}" srcOrd="24" destOrd="0" presId="urn:microsoft.com/office/officeart/2005/8/layout/default"/>
    <dgm:cxn modelId="{B515E202-2370-D54A-99F3-C4FEC792AAD3}" type="presParOf" srcId="{578ADB53-B2C3-8349-8F46-1869C26A6615}" destId="{1FEA0573-D1FE-6E44-A90F-5F819FF7C85B}" srcOrd="25" destOrd="0" presId="urn:microsoft.com/office/officeart/2005/8/layout/default"/>
    <dgm:cxn modelId="{6606FD43-535D-2341-98DD-BE505D18E443}" type="presParOf" srcId="{578ADB53-B2C3-8349-8F46-1869C26A6615}" destId="{00283A86-3C4D-7A44-B1D6-2B7C3D2F7373}" srcOrd="26" destOrd="0" presId="urn:microsoft.com/office/officeart/2005/8/layout/default"/>
    <dgm:cxn modelId="{99B51EA8-218D-3643-B1DD-B75A70A0307C}" type="presParOf" srcId="{578ADB53-B2C3-8349-8F46-1869C26A6615}" destId="{3415423D-D14D-3345-8502-5E1B6E658E61}" srcOrd="27" destOrd="0" presId="urn:microsoft.com/office/officeart/2005/8/layout/default"/>
    <dgm:cxn modelId="{B811770C-9BB9-4F45-AE57-9BB5DCCD2E4F}" type="presParOf" srcId="{578ADB53-B2C3-8349-8F46-1869C26A6615}" destId="{AB78D527-AC7F-8A43-A669-1880956A397D}"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8BA45D-B06D-4793-B602-C9F012F3A76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2B262D-D5E3-4D57-973F-781E6CF8D455}">
      <dgm:prSet/>
      <dgm:spPr/>
      <dgm:t>
        <a:bodyPr/>
        <a:lstStyle/>
        <a:p>
          <a:r>
            <a:rPr lang="en-US"/>
            <a:t>Změna čísla verze</a:t>
          </a:r>
        </a:p>
      </dgm:t>
    </dgm:pt>
    <dgm:pt modelId="{3F457FED-94EB-41EB-BDF7-0EF3ACDBC74C}" type="parTrans" cxnId="{8476D795-E938-43EA-AE0D-03A3D90DDC90}">
      <dgm:prSet/>
      <dgm:spPr/>
      <dgm:t>
        <a:bodyPr/>
        <a:lstStyle/>
        <a:p>
          <a:endParaRPr lang="en-US"/>
        </a:p>
      </dgm:t>
    </dgm:pt>
    <dgm:pt modelId="{A2A70F93-F2DE-4A46-9925-BE02382B31AC}" type="sibTrans" cxnId="{8476D795-E938-43EA-AE0D-03A3D90DDC90}">
      <dgm:prSet/>
      <dgm:spPr/>
      <dgm:t>
        <a:bodyPr/>
        <a:lstStyle/>
        <a:p>
          <a:endParaRPr lang="en-US"/>
        </a:p>
      </dgm:t>
    </dgm:pt>
    <dgm:pt modelId="{80C4FB74-5B95-4204-9D9F-0BCD488640A2}">
      <dgm:prSet/>
      <dgm:spPr/>
      <dgm:t>
        <a:bodyPr/>
        <a:lstStyle/>
        <a:p>
          <a:r>
            <a:rPr lang="en-US"/>
            <a:t>Změna konfigurace</a:t>
          </a:r>
        </a:p>
      </dgm:t>
    </dgm:pt>
    <dgm:pt modelId="{05011DEB-0E36-40BD-A051-AE32694488DF}" type="parTrans" cxnId="{65E6F458-3CB8-4BBE-956E-0678BBA16B2E}">
      <dgm:prSet/>
      <dgm:spPr/>
      <dgm:t>
        <a:bodyPr/>
        <a:lstStyle/>
        <a:p>
          <a:endParaRPr lang="en-US"/>
        </a:p>
      </dgm:t>
    </dgm:pt>
    <dgm:pt modelId="{67BA02DB-B866-4D6C-B231-A5005CD7083F}" type="sibTrans" cxnId="{65E6F458-3CB8-4BBE-956E-0678BBA16B2E}">
      <dgm:prSet/>
      <dgm:spPr/>
      <dgm:t>
        <a:bodyPr/>
        <a:lstStyle/>
        <a:p>
          <a:endParaRPr lang="en-US"/>
        </a:p>
      </dgm:t>
    </dgm:pt>
    <dgm:pt modelId="{15837D8B-8F1C-4DEB-B5C1-A3395A98B493}">
      <dgm:prSet/>
      <dgm:spPr/>
      <dgm:t>
        <a:bodyPr/>
        <a:lstStyle/>
        <a:p>
          <a:r>
            <a:rPr lang="en-US"/>
            <a:t>Adaptovat kód na nekompatibilní změny</a:t>
          </a:r>
        </a:p>
      </dgm:t>
    </dgm:pt>
    <dgm:pt modelId="{1FCDBDBD-C8BC-472D-912C-4C37FF34A00E}" type="parTrans" cxnId="{C09B2590-FA16-4DB5-B24C-B81065343D49}">
      <dgm:prSet/>
      <dgm:spPr/>
      <dgm:t>
        <a:bodyPr/>
        <a:lstStyle/>
        <a:p>
          <a:endParaRPr lang="en-US"/>
        </a:p>
      </dgm:t>
    </dgm:pt>
    <dgm:pt modelId="{93B865EE-469D-4196-A15F-B172B8109FFC}" type="sibTrans" cxnId="{C09B2590-FA16-4DB5-B24C-B81065343D49}">
      <dgm:prSet/>
      <dgm:spPr/>
      <dgm:t>
        <a:bodyPr/>
        <a:lstStyle/>
        <a:p>
          <a:endParaRPr lang="en-US"/>
        </a:p>
      </dgm:t>
    </dgm:pt>
    <dgm:pt modelId="{D7936504-3DE7-4BF7-8154-0CEB02798C24}">
      <dgm:prSet/>
      <dgm:spPr/>
      <dgm:t>
        <a:bodyPr/>
        <a:lstStyle/>
        <a:p>
          <a:r>
            <a:rPr lang="en-US"/>
            <a:t>Jak škálovat ? Wiki s návodem?</a:t>
          </a:r>
        </a:p>
      </dgm:t>
    </dgm:pt>
    <dgm:pt modelId="{C1332964-AC8F-407A-89F2-05FC1F6C3327}" type="parTrans" cxnId="{574BC40F-CA2E-4C36-8D01-0FC8206B8029}">
      <dgm:prSet/>
      <dgm:spPr/>
      <dgm:t>
        <a:bodyPr/>
        <a:lstStyle/>
        <a:p>
          <a:endParaRPr lang="en-US"/>
        </a:p>
      </dgm:t>
    </dgm:pt>
    <dgm:pt modelId="{88BD4D1C-D309-4C3F-84F3-0000FA3D97F7}" type="sibTrans" cxnId="{574BC40F-CA2E-4C36-8D01-0FC8206B8029}">
      <dgm:prSet/>
      <dgm:spPr/>
      <dgm:t>
        <a:bodyPr/>
        <a:lstStyle/>
        <a:p>
          <a:endParaRPr lang="en-US"/>
        </a:p>
      </dgm:t>
    </dgm:pt>
    <dgm:pt modelId="{F2EAB0F2-22E7-544A-9E7E-381D2DF84DB6}" type="pres">
      <dgm:prSet presAssocID="{7D8BA45D-B06D-4793-B602-C9F012F3A761}" presName="linear" presStyleCnt="0">
        <dgm:presLayoutVars>
          <dgm:animLvl val="lvl"/>
          <dgm:resizeHandles val="exact"/>
        </dgm:presLayoutVars>
      </dgm:prSet>
      <dgm:spPr/>
    </dgm:pt>
    <dgm:pt modelId="{8D090E41-D9B6-094A-8721-C6D5F5B33547}" type="pres">
      <dgm:prSet presAssocID="{152B262D-D5E3-4D57-973F-781E6CF8D455}" presName="parentText" presStyleLbl="node1" presStyleIdx="0" presStyleCnt="4">
        <dgm:presLayoutVars>
          <dgm:chMax val="0"/>
          <dgm:bulletEnabled val="1"/>
        </dgm:presLayoutVars>
      </dgm:prSet>
      <dgm:spPr/>
    </dgm:pt>
    <dgm:pt modelId="{9E8CA011-FCC3-724F-A3DB-F7051A7161BA}" type="pres">
      <dgm:prSet presAssocID="{A2A70F93-F2DE-4A46-9925-BE02382B31AC}" presName="spacer" presStyleCnt="0"/>
      <dgm:spPr/>
    </dgm:pt>
    <dgm:pt modelId="{F07AA1FE-F5E5-1946-8439-7516FB4C0E9A}" type="pres">
      <dgm:prSet presAssocID="{80C4FB74-5B95-4204-9D9F-0BCD488640A2}" presName="parentText" presStyleLbl="node1" presStyleIdx="1" presStyleCnt="4">
        <dgm:presLayoutVars>
          <dgm:chMax val="0"/>
          <dgm:bulletEnabled val="1"/>
        </dgm:presLayoutVars>
      </dgm:prSet>
      <dgm:spPr/>
    </dgm:pt>
    <dgm:pt modelId="{A3536902-CD93-9043-908D-7AA2589579C2}" type="pres">
      <dgm:prSet presAssocID="{67BA02DB-B866-4D6C-B231-A5005CD7083F}" presName="spacer" presStyleCnt="0"/>
      <dgm:spPr/>
    </dgm:pt>
    <dgm:pt modelId="{3E095E66-210E-D841-A9D9-08691124E91C}" type="pres">
      <dgm:prSet presAssocID="{15837D8B-8F1C-4DEB-B5C1-A3395A98B493}" presName="parentText" presStyleLbl="node1" presStyleIdx="2" presStyleCnt="4">
        <dgm:presLayoutVars>
          <dgm:chMax val="0"/>
          <dgm:bulletEnabled val="1"/>
        </dgm:presLayoutVars>
      </dgm:prSet>
      <dgm:spPr/>
    </dgm:pt>
    <dgm:pt modelId="{2E390C9B-77F5-514D-9D75-E2D2396453AD}" type="pres">
      <dgm:prSet presAssocID="{93B865EE-469D-4196-A15F-B172B8109FFC}" presName="spacer" presStyleCnt="0"/>
      <dgm:spPr/>
    </dgm:pt>
    <dgm:pt modelId="{4AE34CB0-4893-F547-B428-473FCD234CC0}" type="pres">
      <dgm:prSet presAssocID="{D7936504-3DE7-4BF7-8154-0CEB02798C24}" presName="parentText" presStyleLbl="node1" presStyleIdx="3" presStyleCnt="4">
        <dgm:presLayoutVars>
          <dgm:chMax val="0"/>
          <dgm:bulletEnabled val="1"/>
        </dgm:presLayoutVars>
      </dgm:prSet>
      <dgm:spPr/>
    </dgm:pt>
  </dgm:ptLst>
  <dgm:cxnLst>
    <dgm:cxn modelId="{574BC40F-CA2E-4C36-8D01-0FC8206B8029}" srcId="{7D8BA45D-B06D-4793-B602-C9F012F3A761}" destId="{D7936504-3DE7-4BF7-8154-0CEB02798C24}" srcOrd="3" destOrd="0" parTransId="{C1332964-AC8F-407A-89F2-05FC1F6C3327}" sibTransId="{88BD4D1C-D309-4C3F-84F3-0000FA3D97F7}"/>
    <dgm:cxn modelId="{CF04FE27-C02D-6E40-ABF5-2787DAB1B111}" type="presOf" srcId="{D7936504-3DE7-4BF7-8154-0CEB02798C24}" destId="{4AE34CB0-4893-F547-B428-473FCD234CC0}" srcOrd="0" destOrd="0" presId="urn:microsoft.com/office/officeart/2005/8/layout/vList2"/>
    <dgm:cxn modelId="{9AFC2D36-A592-3E45-A7A7-AC197A649FDC}" type="presOf" srcId="{15837D8B-8F1C-4DEB-B5C1-A3395A98B493}" destId="{3E095E66-210E-D841-A9D9-08691124E91C}" srcOrd="0" destOrd="0" presId="urn:microsoft.com/office/officeart/2005/8/layout/vList2"/>
    <dgm:cxn modelId="{15A91638-5205-E849-8095-CE95A5B78A83}" type="presOf" srcId="{80C4FB74-5B95-4204-9D9F-0BCD488640A2}" destId="{F07AA1FE-F5E5-1946-8439-7516FB4C0E9A}" srcOrd="0" destOrd="0" presId="urn:microsoft.com/office/officeart/2005/8/layout/vList2"/>
    <dgm:cxn modelId="{65E6F458-3CB8-4BBE-956E-0678BBA16B2E}" srcId="{7D8BA45D-B06D-4793-B602-C9F012F3A761}" destId="{80C4FB74-5B95-4204-9D9F-0BCD488640A2}" srcOrd="1" destOrd="0" parTransId="{05011DEB-0E36-40BD-A051-AE32694488DF}" sibTransId="{67BA02DB-B866-4D6C-B231-A5005CD7083F}"/>
    <dgm:cxn modelId="{31790C7F-5FA2-C849-8B2C-245367D3BCA6}" type="presOf" srcId="{7D8BA45D-B06D-4793-B602-C9F012F3A761}" destId="{F2EAB0F2-22E7-544A-9E7E-381D2DF84DB6}" srcOrd="0" destOrd="0" presId="urn:microsoft.com/office/officeart/2005/8/layout/vList2"/>
    <dgm:cxn modelId="{C09B2590-FA16-4DB5-B24C-B81065343D49}" srcId="{7D8BA45D-B06D-4793-B602-C9F012F3A761}" destId="{15837D8B-8F1C-4DEB-B5C1-A3395A98B493}" srcOrd="2" destOrd="0" parTransId="{1FCDBDBD-C8BC-472D-912C-4C37FF34A00E}" sibTransId="{93B865EE-469D-4196-A15F-B172B8109FFC}"/>
    <dgm:cxn modelId="{8476D795-E938-43EA-AE0D-03A3D90DDC90}" srcId="{7D8BA45D-B06D-4793-B602-C9F012F3A761}" destId="{152B262D-D5E3-4D57-973F-781E6CF8D455}" srcOrd="0" destOrd="0" parTransId="{3F457FED-94EB-41EB-BDF7-0EF3ACDBC74C}" sibTransId="{A2A70F93-F2DE-4A46-9925-BE02382B31AC}"/>
    <dgm:cxn modelId="{55D62AD3-CB5E-C348-9836-BE2C105A38B7}" type="presOf" srcId="{152B262D-D5E3-4D57-973F-781E6CF8D455}" destId="{8D090E41-D9B6-094A-8721-C6D5F5B33547}" srcOrd="0" destOrd="0" presId="urn:microsoft.com/office/officeart/2005/8/layout/vList2"/>
    <dgm:cxn modelId="{4B9FC26E-9B45-5F4F-AF0E-88A9D799357E}" type="presParOf" srcId="{F2EAB0F2-22E7-544A-9E7E-381D2DF84DB6}" destId="{8D090E41-D9B6-094A-8721-C6D5F5B33547}" srcOrd="0" destOrd="0" presId="urn:microsoft.com/office/officeart/2005/8/layout/vList2"/>
    <dgm:cxn modelId="{37A14F51-8743-E141-B405-5C336A4C3673}" type="presParOf" srcId="{F2EAB0F2-22E7-544A-9E7E-381D2DF84DB6}" destId="{9E8CA011-FCC3-724F-A3DB-F7051A7161BA}" srcOrd="1" destOrd="0" presId="urn:microsoft.com/office/officeart/2005/8/layout/vList2"/>
    <dgm:cxn modelId="{64D9F7FF-1C63-2F44-BC28-7DC8D23B0F56}" type="presParOf" srcId="{F2EAB0F2-22E7-544A-9E7E-381D2DF84DB6}" destId="{F07AA1FE-F5E5-1946-8439-7516FB4C0E9A}" srcOrd="2" destOrd="0" presId="urn:microsoft.com/office/officeart/2005/8/layout/vList2"/>
    <dgm:cxn modelId="{22C29A28-30AE-414B-8DA4-4F38A5C6E760}" type="presParOf" srcId="{F2EAB0F2-22E7-544A-9E7E-381D2DF84DB6}" destId="{A3536902-CD93-9043-908D-7AA2589579C2}" srcOrd="3" destOrd="0" presId="urn:microsoft.com/office/officeart/2005/8/layout/vList2"/>
    <dgm:cxn modelId="{898935A9-CF94-2641-B6BF-684B45C9F1A7}" type="presParOf" srcId="{F2EAB0F2-22E7-544A-9E7E-381D2DF84DB6}" destId="{3E095E66-210E-D841-A9D9-08691124E91C}" srcOrd="4" destOrd="0" presId="urn:microsoft.com/office/officeart/2005/8/layout/vList2"/>
    <dgm:cxn modelId="{0A40465F-6D00-824E-B837-1AFE1D7D439C}" type="presParOf" srcId="{F2EAB0F2-22E7-544A-9E7E-381D2DF84DB6}" destId="{2E390C9B-77F5-514D-9D75-E2D2396453AD}" srcOrd="5" destOrd="0" presId="urn:microsoft.com/office/officeart/2005/8/layout/vList2"/>
    <dgm:cxn modelId="{8E0EB662-06AF-6E41-8F49-9007EB00B52B}" type="presParOf" srcId="{F2EAB0F2-22E7-544A-9E7E-381D2DF84DB6}" destId="{4AE34CB0-4893-F547-B428-473FCD234CC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E590D-59EF-6E4E-8F9F-F99B1945DAB9}">
      <dsp:nvSpPr>
        <dsp:cNvPr id="0" name=""/>
        <dsp:cNvSpPr/>
      </dsp:nvSpPr>
      <dsp:spPr>
        <a:xfrm>
          <a:off x="0" y="0"/>
          <a:ext cx="4770226" cy="43588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Efektivita Tech Stacku</a:t>
          </a:r>
        </a:p>
      </dsp:txBody>
      <dsp:txXfrm>
        <a:off x="21278" y="21278"/>
        <a:ext cx="4727670" cy="393326"/>
      </dsp:txXfrm>
    </dsp:sp>
    <dsp:sp modelId="{C6FD72BC-11FF-4E4F-AB24-98A8CC1DF0BC}">
      <dsp:nvSpPr>
        <dsp:cNvPr id="0" name=""/>
        <dsp:cNvSpPr/>
      </dsp:nvSpPr>
      <dsp:spPr>
        <a:xfrm>
          <a:off x="0" y="545392"/>
          <a:ext cx="477022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45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Za jak </a:t>
          </a:r>
          <a:r>
            <a:rPr lang="en-US" sz="1600" kern="1200" dirty="0" err="1"/>
            <a:t>dlouho</a:t>
          </a:r>
          <a:r>
            <a:rPr lang="en-US" sz="1600" kern="1200" dirty="0"/>
            <a:t> </a:t>
          </a:r>
          <a:r>
            <a:rPr lang="en-US" sz="1600" kern="1200" dirty="0" err="1"/>
            <a:t>jste</a:t>
          </a:r>
          <a:r>
            <a:rPr lang="en-US" sz="1600" kern="1200" dirty="0"/>
            <a:t> </a:t>
          </a:r>
          <a:r>
            <a:rPr lang="en-US" sz="1600" kern="1200" dirty="0" err="1"/>
            <a:t>schopni</a:t>
          </a:r>
          <a:r>
            <a:rPr lang="en-US" sz="1600" kern="1200" dirty="0"/>
            <a:t> </a:t>
          </a:r>
          <a:r>
            <a:rPr lang="en-US" sz="1600" kern="1200" dirty="0" err="1"/>
            <a:t>dostat</a:t>
          </a:r>
          <a:r>
            <a:rPr lang="en-US" sz="1600" kern="1200" dirty="0"/>
            <a:t> </a:t>
          </a:r>
          <a:r>
            <a:rPr lang="en-US" sz="1600" kern="1200" dirty="0" err="1"/>
            <a:t>na</a:t>
          </a:r>
          <a:r>
            <a:rPr lang="en-US" sz="1600" kern="1200" dirty="0"/>
            <a:t> </a:t>
          </a:r>
          <a:r>
            <a:rPr lang="en-US" sz="1600" kern="1200" dirty="0" err="1"/>
            <a:t>produkci</a:t>
          </a:r>
          <a:r>
            <a:rPr lang="en-US" sz="1600" kern="1200" dirty="0"/>
            <a:t> </a:t>
          </a:r>
          <a:r>
            <a:rPr lang="en-US" sz="1600" kern="1200" dirty="0" err="1"/>
            <a:t>službu</a:t>
          </a:r>
          <a:r>
            <a:rPr lang="en-US" sz="1600" kern="1200" dirty="0"/>
            <a:t>, </a:t>
          </a:r>
          <a:r>
            <a:rPr lang="en-US" sz="1600" kern="1200" dirty="0" err="1"/>
            <a:t>která</a:t>
          </a:r>
          <a:r>
            <a:rPr lang="en-US" sz="1600" kern="1200" dirty="0"/>
            <a:t> </a:t>
          </a:r>
          <a:r>
            <a:rPr lang="en-US" sz="1600" kern="1200" dirty="0" err="1"/>
            <a:t>neobsahuje</a:t>
          </a:r>
          <a:r>
            <a:rPr lang="en-US" sz="1600" kern="1200" dirty="0"/>
            <a:t> business </a:t>
          </a:r>
          <a:r>
            <a:rPr lang="en-US" sz="1600" kern="1200" dirty="0" err="1"/>
            <a:t>logiku</a:t>
          </a:r>
          <a:r>
            <a:rPr lang="en-US" sz="1600" kern="1200" dirty="0"/>
            <a:t>?</a:t>
          </a:r>
        </a:p>
        <a:p>
          <a:pPr marL="171450" lvl="1" indent="-171450" algn="l" defTabSz="711200">
            <a:lnSpc>
              <a:spcPct val="90000"/>
            </a:lnSpc>
            <a:spcBef>
              <a:spcPct val="0"/>
            </a:spcBef>
            <a:spcAft>
              <a:spcPct val="20000"/>
            </a:spcAft>
            <a:buChar char="•"/>
          </a:pPr>
          <a:r>
            <a:rPr lang="en-US" sz="1600" b="1" kern="1200" dirty="0"/>
            <a:t>Za jak </a:t>
          </a:r>
          <a:r>
            <a:rPr lang="en-US" sz="1600" b="1" kern="1200" dirty="0" err="1"/>
            <a:t>dlouho</a:t>
          </a:r>
          <a:r>
            <a:rPr lang="en-US" sz="1600" b="1" kern="1200" dirty="0"/>
            <a:t> </a:t>
          </a:r>
          <a:r>
            <a:rPr lang="en-US" sz="1600" b="1" kern="1200" dirty="0" err="1"/>
            <a:t>jste</a:t>
          </a:r>
          <a:r>
            <a:rPr lang="en-US" sz="1600" b="1" kern="1200" dirty="0"/>
            <a:t> </a:t>
          </a:r>
          <a:r>
            <a:rPr lang="en-US" sz="1600" b="1" kern="1200" dirty="0" err="1"/>
            <a:t>schopni</a:t>
          </a:r>
          <a:r>
            <a:rPr lang="en-US" sz="1600" b="1" kern="1200" dirty="0"/>
            <a:t> </a:t>
          </a:r>
          <a:r>
            <a:rPr lang="en-US" sz="1600" b="1" kern="1200" dirty="0" err="1"/>
            <a:t>zupgradovat</a:t>
          </a:r>
          <a:r>
            <a:rPr lang="en-US" sz="1600" b="1" kern="1200" dirty="0"/>
            <a:t> Tech Stack </a:t>
          </a:r>
          <a:r>
            <a:rPr lang="en-US" sz="1600" b="1" kern="1200" dirty="0" err="1"/>
            <a:t>na</a:t>
          </a:r>
          <a:r>
            <a:rPr lang="en-US" sz="1600" b="1" kern="1200" dirty="0"/>
            <a:t> </a:t>
          </a:r>
          <a:r>
            <a:rPr lang="en-US" sz="1600" b="1" kern="1200" dirty="0" err="1"/>
            <a:t>existující</a:t>
          </a:r>
          <a:r>
            <a:rPr lang="en-US" sz="1600" b="1" kern="1200" dirty="0"/>
            <a:t> </a:t>
          </a:r>
          <a:r>
            <a:rPr lang="en-US" sz="1600" b="1" kern="1200" dirty="0" err="1"/>
            <a:t>službě</a:t>
          </a:r>
          <a:r>
            <a:rPr lang="en-US" sz="1600" b="1" kern="1200" dirty="0"/>
            <a:t>?</a:t>
          </a:r>
          <a:endParaRPr lang="en-US" sz="1600" kern="1200" dirty="0"/>
        </a:p>
      </dsp:txBody>
      <dsp:txXfrm>
        <a:off x="0" y="545392"/>
        <a:ext cx="4770226" cy="1076400"/>
      </dsp:txXfrm>
    </dsp:sp>
    <dsp:sp modelId="{F6271070-F804-5141-99CA-31FC379B557B}">
      <dsp:nvSpPr>
        <dsp:cNvPr id="0" name=""/>
        <dsp:cNvSpPr/>
      </dsp:nvSpPr>
      <dsp:spPr>
        <a:xfrm>
          <a:off x="0" y="1699865"/>
          <a:ext cx="4770226" cy="51739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Ideální stav</a:t>
          </a:r>
        </a:p>
      </dsp:txBody>
      <dsp:txXfrm>
        <a:off x="25257" y="1725122"/>
        <a:ext cx="4719712" cy="466881"/>
      </dsp:txXfrm>
    </dsp:sp>
    <dsp:sp modelId="{92095768-A63A-9F43-8BDF-DE6368E49DC0}">
      <dsp:nvSpPr>
        <dsp:cNvPr id="0" name=""/>
        <dsp:cNvSpPr/>
      </dsp:nvSpPr>
      <dsp:spPr>
        <a:xfrm>
          <a:off x="0" y="2215919"/>
          <a:ext cx="477022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45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err="1"/>
            <a:t>Aplikační</a:t>
          </a:r>
          <a:r>
            <a:rPr lang="en-US" sz="1600" kern="1200" dirty="0"/>
            <a:t> developer </a:t>
          </a:r>
          <a:r>
            <a:rPr lang="en-US" sz="1600" kern="1200" dirty="0" err="1"/>
            <a:t>píše</a:t>
          </a:r>
          <a:r>
            <a:rPr lang="en-US" sz="1600" kern="1200" dirty="0"/>
            <a:t> </a:t>
          </a:r>
          <a:r>
            <a:rPr lang="en-US" sz="1600" kern="1200" dirty="0" err="1"/>
            <a:t>pouze</a:t>
          </a:r>
          <a:r>
            <a:rPr lang="en-US" sz="1600" kern="1200" dirty="0"/>
            <a:t> business </a:t>
          </a:r>
          <a:r>
            <a:rPr lang="en-US" sz="1600" kern="1200" dirty="0" err="1"/>
            <a:t>logiku</a:t>
          </a:r>
          <a:r>
            <a:rPr lang="en-US" sz="1600" kern="1200" dirty="0"/>
            <a:t>. </a:t>
          </a:r>
          <a:r>
            <a:rPr lang="en-US" sz="1600" kern="1200" dirty="0" err="1"/>
            <a:t>Technologické</a:t>
          </a:r>
          <a:r>
            <a:rPr lang="en-US" sz="1600" kern="1200" dirty="0"/>
            <a:t> </a:t>
          </a:r>
          <a:r>
            <a:rPr lang="en-US" sz="1600" kern="1200" dirty="0" err="1"/>
            <a:t>detaily</a:t>
          </a:r>
          <a:r>
            <a:rPr lang="en-US" sz="1600" kern="1200" dirty="0"/>
            <a:t> </a:t>
          </a:r>
          <a:r>
            <a:rPr lang="en-US" sz="1600" kern="1200" dirty="0" err="1"/>
            <a:t>zajišťuje</a:t>
          </a:r>
          <a:r>
            <a:rPr lang="en-US" sz="1600" kern="1200" dirty="0"/>
            <a:t> Tech Stack</a:t>
          </a:r>
        </a:p>
        <a:p>
          <a:pPr marL="171450" lvl="1" indent="-171450" algn="l" defTabSz="711200">
            <a:lnSpc>
              <a:spcPct val="90000"/>
            </a:lnSpc>
            <a:spcBef>
              <a:spcPct val="0"/>
            </a:spcBef>
            <a:spcAft>
              <a:spcPct val="20000"/>
            </a:spcAft>
            <a:buChar char="•"/>
          </a:pPr>
          <a:r>
            <a:rPr lang="en-US" sz="1600" kern="1200" dirty="0"/>
            <a:t>Tech Stack je </a:t>
          </a:r>
          <a:r>
            <a:rPr lang="en-US" sz="1600" kern="1200" dirty="0" err="1"/>
            <a:t>sdílen</a:t>
          </a:r>
          <a:r>
            <a:rPr lang="en-US" sz="1600" kern="1200" dirty="0"/>
            <a:t> </a:t>
          </a:r>
          <a:r>
            <a:rPr lang="en-US" sz="1600" kern="1200" dirty="0" err="1"/>
            <a:t>mezi</a:t>
          </a:r>
          <a:r>
            <a:rPr lang="en-US" sz="1600" kern="1200" dirty="0"/>
            <a:t> </a:t>
          </a:r>
          <a:r>
            <a:rPr lang="en-US" sz="1600" kern="1200" dirty="0" err="1"/>
            <a:t>službami</a:t>
          </a:r>
          <a:endParaRPr lang="en-US" sz="1600" kern="1200" dirty="0"/>
        </a:p>
      </dsp:txBody>
      <dsp:txXfrm>
        <a:off x="0" y="2215919"/>
        <a:ext cx="4770226" cy="107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E9A4B-A778-EF4C-A89A-CEEBB30E49A6}">
      <dsp:nvSpPr>
        <dsp:cNvPr id="0" name=""/>
        <dsp:cNvSpPr/>
      </dsp:nvSpPr>
      <dsp:spPr>
        <a:xfrm>
          <a:off x="121443" y="1206"/>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Formátování</a:t>
          </a:r>
          <a:endParaRPr lang="en-US" sz="1100" kern="1200" dirty="0"/>
        </a:p>
      </dsp:txBody>
      <dsp:txXfrm>
        <a:off x="121443" y="1206"/>
        <a:ext cx="1543341" cy="926005"/>
      </dsp:txXfrm>
    </dsp:sp>
    <dsp:sp modelId="{D5E56356-C8DF-FB48-A058-8C58BEB38E94}">
      <dsp:nvSpPr>
        <dsp:cNvPr id="0" name=""/>
        <dsp:cNvSpPr/>
      </dsp:nvSpPr>
      <dsp:spPr>
        <a:xfrm>
          <a:off x="1819119" y="1206"/>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Kompilace</a:t>
          </a:r>
        </a:p>
      </dsp:txBody>
      <dsp:txXfrm>
        <a:off x="1819119" y="1206"/>
        <a:ext cx="1543341" cy="926005"/>
      </dsp:txXfrm>
    </dsp:sp>
    <dsp:sp modelId="{649BEBE4-4F89-5C40-97F5-8AF57ADB5FA4}">
      <dsp:nvSpPr>
        <dsp:cNvPr id="0" name=""/>
        <dsp:cNvSpPr/>
      </dsp:nvSpPr>
      <dsp:spPr>
        <a:xfrm>
          <a:off x="3516795" y="1206"/>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Distribuční balíček (Dockerfile)</a:t>
          </a:r>
        </a:p>
      </dsp:txBody>
      <dsp:txXfrm>
        <a:off x="3516795" y="1206"/>
        <a:ext cx="1543341" cy="926005"/>
      </dsp:txXfrm>
    </dsp:sp>
    <dsp:sp modelId="{B44952E9-9B0C-EA4C-BBA8-5104AF86D665}">
      <dsp:nvSpPr>
        <dsp:cNvPr id="0" name=""/>
        <dsp:cNvSpPr/>
      </dsp:nvSpPr>
      <dsp:spPr>
        <a:xfrm>
          <a:off x="121443" y="1081545"/>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Vytvoření a publikace dokumentace</a:t>
          </a:r>
        </a:p>
      </dsp:txBody>
      <dsp:txXfrm>
        <a:off x="121443" y="1081545"/>
        <a:ext cx="1543341" cy="926005"/>
      </dsp:txXfrm>
    </dsp:sp>
    <dsp:sp modelId="{524E1726-935C-F94D-8E45-40BD33B2BC63}">
      <dsp:nvSpPr>
        <dsp:cNvPr id="0" name=""/>
        <dsp:cNvSpPr/>
      </dsp:nvSpPr>
      <dsp:spPr>
        <a:xfrm>
          <a:off x="1819119" y="1081545"/>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Verze spring bootu v dalších knihoven</a:t>
          </a:r>
        </a:p>
      </dsp:txBody>
      <dsp:txXfrm>
        <a:off x="1819119" y="1081545"/>
        <a:ext cx="1543341" cy="926005"/>
      </dsp:txXfrm>
    </dsp:sp>
    <dsp:sp modelId="{7238A052-DD07-6848-8C85-C8659B8E2042}">
      <dsp:nvSpPr>
        <dsp:cNvPr id="0" name=""/>
        <dsp:cNvSpPr/>
      </dsp:nvSpPr>
      <dsp:spPr>
        <a:xfrm>
          <a:off x="3516795" y="1081545"/>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Nastavení logování</a:t>
          </a:r>
        </a:p>
      </dsp:txBody>
      <dsp:txXfrm>
        <a:off x="3516795" y="1081545"/>
        <a:ext cx="1543341" cy="926005"/>
      </dsp:txXfrm>
    </dsp:sp>
    <dsp:sp modelId="{9A5BE878-2E73-AA4E-812E-58740879F215}">
      <dsp:nvSpPr>
        <dsp:cNvPr id="0" name=""/>
        <dsp:cNvSpPr/>
      </dsp:nvSpPr>
      <dsp:spPr>
        <a:xfrm>
          <a:off x="121443" y="2161884"/>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Základní securita</a:t>
          </a:r>
        </a:p>
      </dsp:txBody>
      <dsp:txXfrm>
        <a:off x="121443" y="2161884"/>
        <a:ext cx="1543341" cy="926005"/>
      </dsp:txXfrm>
    </dsp:sp>
    <dsp:sp modelId="{F53E85DF-95CF-2F4B-86A2-41903D5D8D86}">
      <dsp:nvSpPr>
        <dsp:cNvPr id="0" name=""/>
        <dsp:cNvSpPr/>
      </dsp:nvSpPr>
      <dsp:spPr>
        <a:xfrm>
          <a:off x="1819119" y="2161884"/>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Health endpointy</a:t>
          </a:r>
        </a:p>
      </dsp:txBody>
      <dsp:txXfrm>
        <a:off x="1819119" y="2161884"/>
        <a:ext cx="1543341" cy="926005"/>
      </dsp:txXfrm>
    </dsp:sp>
    <dsp:sp modelId="{6734BE53-E899-7B4A-8848-79FD3397E337}">
      <dsp:nvSpPr>
        <dsp:cNvPr id="0" name=""/>
        <dsp:cNvSpPr/>
      </dsp:nvSpPr>
      <dsp:spPr>
        <a:xfrm>
          <a:off x="3516795" y="2161884"/>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Feature flagy</a:t>
          </a:r>
        </a:p>
      </dsp:txBody>
      <dsp:txXfrm>
        <a:off x="3516795" y="2161884"/>
        <a:ext cx="1543341" cy="926005"/>
      </dsp:txXfrm>
    </dsp:sp>
    <dsp:sp modelId="{19729EFA-6D03-2146-93F3-DEE59F54CFD1}">
      <dsp:nvSpPr>
        <dsp:cNvPr id="0" name=""/>
        <dsp:cNvSpPr/>
      </dsp:nvSpPr>
      <dsp:spPr>
        <a:xfrm>
          <a:off x="121443" y="3242223"/>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Monitoring endpointy</a:t>
          </a:r>
        </a:p>
      </dsp:txBody>
      <dsp:txXfrm>
        <a:off x="121443" y="3242223"/>
        <a:ext cx="1543341" cy="926005"/>
      </dsp:txXfrm>
    </dsp:sp>
    <dsp:sp modelId="{F0B4C6D5-AFA7-C943-A5F3-7B2CD8DB152E}">
      <dsp:nvSpPr>
        <dsp:cNvPr id="0" name=""/>
        <dsp:cNvSpPr/>
      </dsp:nvSpPr>
      <dsp:spPr>
        <a:xfrm>
          <a:off x="1819119" y="3242223"/>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Tracing a distribuce custom HTTP hlaviček</a:t>
          </a:r>
        </a:p>
      </dsp:txBody>
      <dsp:txXfrm>
        <a:off x="1819119" y="3242223"/>
        <a:ext cx="1543341" cy="926005"/>
      </dsp:txXfrm>
    </dsp:sp>
    <dsp:sp modelId="{896EDE98-AC7D-9042-8FA1-D6EC6F0981DD}">
      <dsp:nvSpPr>
        <dsp:cNvPr id="0" name=""/>
        <dsp:cNvSpPr/>
      </dsp:nvSpPr>
      <dsp:spPr>
        <a:xfrm>
          <a:off x="3516795" y="3242223"/>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Resilience (Retry, Circuit Breakery)</a:t>
          </a:r>
        </a:p>
      </dsp:txBody>
      <dsp:txXfrm>
        <a:off x="3516795" y="3242223"/>
        <a:ext cx="1543341" cy="926005"/>
      </dsp:txXfrm>
    </dsp:sp>
    <dsp:sp modelId="{3CF882DF-3E52-574C-8360-8BCF29DC5FA5}">
      <dsp:nvSpPr>
        <dsp:cNvPr id="0" name=""/>
        <dsp:cNvSpPr/>
      </dsp:nvSpPr>
      <dsp:spPr>
        <a:xfrm>
          <a:off x="121443" y="4322562"/>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Persistence</a:t>
          </a:r>
        </a:p>
      </dsp:txBody>
      <dsp:txXfrm>
        <a:off x="121443" y="4322562"/>
        <a:ext cx="1543341" cy="926005"/>
      </dsp:txXfrm>
    </dsp:sp>
    <dsp:sp modelId="{00283A86-3C4D-7A44-B1D6-2B7C3D2F7373}">
      <dsp:nvSpPr>
        <dsp:cNvPr id="0" name=""/>
        <dsp:cNvSpPr/>
      </dsp:nvSpPr>
      <dsp:spPr>
        <a:xfrm>
          <a:off x="1819119" y="4322562"/>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 mnoho dalšího. </a:t>
          </a:r>
        </a:p>
      </dsp:txBody>
      <dsp:txXfrm>
        <a:off x="1819119" y="4322562"/>
        <a:ext cx="1543341" cy="926005"/>
      </dsp:txXfrm>
    </dsp:sp>
    <dsp:sp modelId="{AB78D527-AC7F-8A43-A669-1880956A397D}">
      <dsp:nvSpPr>
        <dsp:cNvPr id="0" name=""/>
        <dsp:cNvSpPr/>
      </dsp:nvSpPr>
      <dsp:spPr>
        <a:xfrm>
          <a:off x="3516795" y="4322562"/>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Zároveň root pom není jediná součást tech stacku. CICD, Kubernetes, Terraform jsou řešeny jinak.</a:t>
          </a:r>
        </a:p>
      </dsp:txBody>
      <dsp:txXfrm>
        <a:off x="3516795" y="4322562"/>
        <a:ext cx="1543341" cy="9260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90E41-D9B6-094A-8721-C6D5F5B33547}">
      <dsp:nvSpPr>
        <dsp:cNvPr id="0" name=""/>
        <dsp:cNvSpPr/>
      </dsp:nvSpPr>
      <dsp:spPr>
        <a:xfrm>
          <a:off x="0" y="50223"/>
          <a:ext cx="7485413"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Změna čísla verze</a:t>
          </a:r>
        </a:p>
      </dsp:txBody>
      <dsp:txXfrm>
        <a:off x="26387" y="76610"/>
        <a:ext cx="7432639" cy="487766"/>
      </dsp:txXfrm>
    </dsp:sp>
    <dsp:sp modelId="{F07AA1FE-F5E5-1946-8439-7516FB4C0E9A}">
      <dsp:nvSpPr>
        <dsp:cNvPr id="0" name=""/>
        <dsp:cNvSpPr/>
      </dsp:nvSpPr>
      <dsp:spPr>
        <a:xfrm>
          <a:off x="0" y="654123"/>
          <a:ext cx="7485413"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Změna konfigurace</a:t>
          </a:r>
        </a:p>
      </dsp:txBody>
      <dsp:txXfrm>
        <a:off x="26387" y="680510"/>
        <a:ext cx="7432639" cy="487766"/>
      </dsp:txXfrm>
    </dsp:sp>
    <dsp:sp modelId="{3E095E66-210E-D841-A9D9-08691124E91C}">
      <dsp:nvSpPr>
        <dsp:cNvPr id="0" name=""/>
        <dsp:cNvSpPr/>
      </dsp:nvSpPr>
      <dsp:spPr>
        <a:xfrm>
          <a:off x="0" y="1258023"/>
          <a:ext cx="7485413"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Adaptovat kód na nekompatibilní změny</a:t>
          </a:r>
        </a:p>
      </dsp:txBody>
      <dsp:txXfrm>
        <a:off x="26387" y="1284410"/>
        <a:ext cx="7432639" cy="487766"/>
      </dsp:txXfrm>
    </dsp:sp>
    <dsp:sp modelId="{4AE34CB0-4893-F547-B428-473FCD234CC0}">
      <dsp:nvSpPr>
        <dsp:cNvPr id="0" name=""/>
        <dsp:cNvSpPr/>
      </dsp:nvSpPr>
      <dsp:spPr>
        <a:xfrm>
          <a:off x="0" y="1861923"/>
          <a:ext cx="7485413"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Jak škálovat ? Wiki s návodem?</a:t>
          </a:r>
        </a:p>
      </dsp:txBody>
      <dsp:txXfrm>
        <a:off x="26387" y="1888310"/>
        <a:ext cx="7432639" cy="4877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49067-5051-2F45-9B19-20B2346B94A5}" type="datetimeFigureOut">
              <a:rPr lang="en-CZ" smtClean="0"/>
              <a:t>08.04.2025</a:t>
            </a:fld>
            <a:endParaRPr lang="en-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8CA6F-81C6-9747-A64A-640EB6B94FFF}" type="slidenum">
              <a:rPr lang="en-CZ" smtClean="0"/>
              <a:t>‹#›</a:t>
            </a:fld>
            <a:endParaRPr lang="en-CZ"/>
          </a:p>
        </p:txBody>
      </p:sp>
    </p:spTree>
    <p:extLst>
      <p:ext uri="{BB962C8B-B14F-4D97-AF65-F5344CB8AC3E}">
        <p14:creationId xmlns:p14="http://schemas.microsoft.com/office/powerpoint/2010/main" val="1801758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Mikroslužby hrají klíčovou roli v moderním vývoji softwaru. Mnozí z nás vytvořili a nasadili mikroslužby, ale často na ně zapomínáme, což může vést k neefektivnímu využívání zdrojů. Je důležité tyto aplikace pravidelně monitorovat a udržovat, aby bylo zajištěno jejich optimální fungování a výkon.</a:t>
            </a:r>
          </a:p>
        </p:txBody>
      </p:sp>
      <p:sp>
        <p:nvSpPr>
          <p:cNvPr id="4" name="Slide Number Placeholder 3"/>
          <p:cNvSpPr>
            <a:spLocks noGrp="1"/>
          </p:cNvSpPr>
          <p:nvPr>
            <p:ph type="sldNum" sz="quarter" idx="5"/>
          </p:nvPr>
        </p:nvSpPr>
        <p:spPr/>
        <p:txBody>
          <a:bodyPr/>
          <a:lstStyle/>
          <a:p>
            <a:fld id="{C69D8B17-5A7C-AF42-AD44-0FEA6A8AE3DB}" type="slidenum">
              <a:rPr lang="en-CZ" smtClean="0"/>
              <a:t>3</a:t>
            </a:fld>
            <a:endParaRPr lang="en-CZ"/>
          </a:p>
        </p:txBody>
      </p:sp>
    </p:spTree>
    <p:extLst>
      <p:ext uri="{BB962C8B-B14F-4D97-AF65-F5344CB8AC3E}">
        <p14:creationId xmlns:p14="http://schemas.microsoft.com/office/powerpoint/2010/main" val="397503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F28CA6F-81C6-9747-A64A-640EB6B94FFF}" type="slidenum">
              <a:rPr lang="en-CZ" smtClean="0"/>
              <a:t>4</a:t>
            </a:fld>
            <a:endParaRPr lang="en-CZ"/>
          </a:p>
        </p:txBody>
      </p:sp>
    </p:spTree>
    <p:extLst>
      <p:ext uri="{BB962C8B-B14F-4D97-AF65-F5344CB8AC3E}">
        <p14:creationId xmlns:p14="http://schemas.microsoft.com/office/powerpoint/2010/main" val="203794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DAC7-3339-474C-6169-E0855DC93DD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Z"/>
          </a:p>
        </p:txBody>
      </p:sp>
      <p:sp>
        <p:nvSpPr>
          <p:cNvPr id="3" name="Subtitle 2">
            <a:extLst>
              <a:ext uri="{FF2B5EF4-FFF2-40B4-BE49-F238E27FC236}">
                <a16:creationId xmlns:a16="http://schemas.microsoft.com/office/drawing/2014/main" id="{002E1739-7E33-A2FF-70B6-A243D9AF61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Z"/>
          </a:p>
        </p:txBody>
      </p:sp>
      <p:sp>
        <p:nvSpPr>
          <p:cNvPr id="4" name="Date Placeholder 3">
            <a:extLst>
              <a:ext uri="{FF2B5EF4-FFF2-40B4-BE49-F238E27FC236}">
                <a16:creationId xmlns:a16="http://schemas.microsoft.com/office/drawing/2014/main" id="{FC8F5231-8024-54A5-BFFC-7140B0CB4411}"/>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5" name="Footer Placeholder 4">
            <a:extLst>
              <a:ext uri="{FF2B5EF4-FFF2-40B4-BE49-F238E27FC236}">
                <a16:creationId xmlns:a16="http://schemas.microsoft.com/office/drawing/2014/main" id="{8DFCDC5A-7B33-58AC-258A-D387E6DD8AF1}"/>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31A9CFC7-05B0-3BAE-D1BC-69B99B16B71C}"/>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553323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4A4F-C112-62F2-F6EF-A8D547EA0DB5}"/>
              </a:ext>
            </a:extLst>
          </p:cNvPr>
          <p:cNvSpPr>
            <a:spLocks noGrp="1"/>
          </p:cNvSpPr>
          <p:nvPr>
            <p:ph type="title"/>
          </p:nvPr>
        </p:nvSpPr>
        <p:spPr/>
        <p:txBody>
          <a:bodyPr/>
          <a:lstStyle/>
          <a:p>
            <a:r>
              <a:rPr lang="en-GB"/>
              <a:t>Click to edit Master title style</a:t>
            </a:r>
            <a:endParaRPr lang="en-CZ"/>
          </a:p>
        </p:txBody>
      </p:sp>
      <p:sp>
        <p:nvSpPr>
          <p:cNvPr id="3" name="Vertical Text Placeholder 2">
            <a:extLst>
              <a:ext uri="{FF2B5EF4-FFF2-40B4-BE49-F238E27FC236}">
                <a16:creationId xmlns:a16="http://schemas.microsoft.com/office/drawing/2014/main" id="{A5731F35-DED6-6C1F-0349-C47CCF4BF6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Date Placeholder 3">
            <a:extLst>
              <a:ext uri="{FF2B5EF4-FFF2-40B4-BE49-F238E27FC236}">
                <a16:creationId xmlns:a16="http://schemas.microsoft.com/office/drawing/2014/main" id="{7F97BA53-28A2-E2A9-2DF9-D03770F899B7}"/>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5" name="Footer Placeholder 4">
            <a:extLst>
              <a:ext uri="{FF2B5EF4-FFF2-40B4-BE49-F238E27FC236}">
                <a16:creationId xmlns:a16="http://schemas.microsoft.com/office/drawing/2014/main" id="{BEC8837D-C493-B3F3-4490-549F80DE0377}"/>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3D2C14B1-D9FF-0D9E-180D-95646FBC634F}"/>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3071339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00E4D-E708-B4CB-8BD6-CE6FB6B6485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Z"/>
          </a:p>
        </p:txBody>
      </p:sp>
      <p:sp>
        <p:nvSpPr>
          <p:cNvPr id="3" name="Vertical Text Placeholder 2">
            <a:extLst>
              <a:ext uri="{FF2B5EF4-FFF2-40B4-BE49-F238E27FC236}">
                <a16:creationId xmlns:a16="http://schemas.microsoft.com/office/drawing/2014/main" id="{AA217D51-BB91-D4A3-C8E0-0B8951E8AD9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Date Placeholder 3">
            <a:extLst>
              <a:ext uri="{FF2B5EF4-FFF2-40B4-BE49-F238E27FC236}">
                <a16:creationId xmlns:a16="http://schemas.microsoft.com/office/drawing/2014/main" id="{E6E9E4C8-52DE-FDAC-4F62-3CA1EAB0914B}"/>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5" name="Footer Placeholder 4">
            <a:extLst>
              <a:ext uri="{FF2B5EF4-FFF2-40B4-BE49-F238E27FC236}">
                <a16:creationId xmlns:a16="http://schemas.microsoft.com/office/drawing/2014/main" id="{8B701B23-4863-A942-C244-8E3EEA6EBA2D}"/>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4512F24C-378F-1C8D-2421-6B23C5741E9F}"/>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201305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0402-6FD9-3E27-8EEC-89614633B391}"/>
              </a:ext>
            </a:extLst>
          </p:cNvPr>
          <p:cNvSpPr>
            <a:spLocks noGrp="1"/>
          </p:cNvSpPr>
          <p:nvPr>
            <p:ph type="title"/>
          </p:nvPr>
        </p:nvSpPr>
        <p:spPr/>
        <p:txBody>
          <a:bodyPr/>
          <a:lstStyle/>
          <a:p>
            <a:r>
              <a:rPr lang="en-GB"/>
              <a:t>Click to edit Master title style</a:t>
            </a:r>
            <a:endParaRPr lang="en-CZ"/>
          </a:p>
        </p:txBody>
      </p:sp>
      <p:sp>
        <p:nvSpPr>
          <p:cNvPr id="3" name="Content Placeholder 2">
            <a:extLst>
              <a:ext uri="{FF2B5EF4-FFF2-40B4-BE49-F238E27FC236}">
                <a16:creationId xmlns:a16="http://schemas.microsoft.com/office/drawing/2014/main" id="{B6CE03C0-3173-FA3C-2EF7-D82B1801B78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Date Placeholder 3">
            <a:extLst>
              <a:ext uri="{FF2B5EF4-FFF2-40B4-BE49-F238E27FC236}">
                <a16:creationId xmlns:a16="http://schemas.microsoft.com/office/drawing/2014/main" id="{35950937-7362-A642-77B6-810A4065EA37}"/>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5" name="Footer Placeholder 4">
            <a:extLst>
              <a:ext uri="{FF2B5EF4-FFF2-40B4-BE49-F238E27FC236}">
                <a16:creationId xmlns:a16="http://schemas.microsoft.com/office/drawing/2014/main" id="{D80A9E9B-8315-A2EF-7AB0-2779469957E7}"/>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1055C2D2-160B-A04C-5B6B-8809C9569B28}"/>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49653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B26C-25E2-F637-F5BA-8A94CD641EE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Z"/>
          </a:p>
        </p:txBody>
      </p:sp>
      <p:sp>
        <p:nvSpPr>
          <p:cNvPr id="3" name="Text Placeholder 2">
            <a:extLst>
              <a:ext uri="{FF2B5EF4-FFF2-40B4-BE49-F238E27FC236}">
                <a16:creationId xmlns:a16="http://schemas.microsoft.com/office/drawing/2014/main" id="{61321E5E-2671-C809-C68E-F341B87437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8517A6D-97B0-F439-D552-E5CF55DD0169}"/>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5" name="Footer Placeholder 4">
            <a:extLst>
              <a:ext uri="{FF2B5EF4-FFF2-40B4-BE49-F238E27FC236}">
                <a16:creationId xmlns:a16="http://schemas.microsoft.com/office/drawing/2014/main" id="{280BEBC7-4D13-A262-C96C-2D5232A544D3}"/>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03ED54E8-9469-FE71-12AB-30860F21628D}"/>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4100530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F325C-E861-9100-E74A-2E32C5DAD8CD}"/>
              </a:ext>
            </a:extLst>
          </p:cNvPr>
          <p:cNvSpPr>
            <a:spLocks noGrp="1"/>
          </p:cNvSpPr>
          <p:nvPr>
            <p:ph type="title"/>
          </p:nvPr>
        </p:nvSpPr>
        <p:spPr/>
        <p:txBody>
          <a:bodyPr/>
          <a:lstStyle/>
          <a:p>
            <a:r>
              <a:rPr lang="en-GB"/>
              <a:t>Click to edit Master title style</a:t>
            </a:r>
            <a:endParaRPr lang="en-CZ"/>
          </a:p>
        </p:txBody>
      </p:sp>
      <p:sp>
        <p:nvSpPr>
          <p:cNvPr id="3" name="Content Placeholder 2">
            <a:extLst>
              <a:ext uri="{FF2B5EF4-FFF2-40B4-BE49-F238E27FC236}">
                <a16:creationId xmlns:a16="http://schemas.microsoft.com/office/drawing/2014/main" id="{9E857698-D43A-D57F-C7EF-A7B3A0A7080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Content Placeholder 3">
            <a:extLst>
              <a:ext uri="{FF2B5EF4-FFF2-40B4-BE49-F238E27FC236}">
                <a16:creationId xmlns:a16="http://schemas.microsoft.com/office/drawing/2014/main" id="{C2A70F5A-527B-0E2A-4694-95D173140B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5" name="Date Placeholder 4">
            <a:extLst>
              <a:ext uri="{FF2B5EF4-FFF2-40B4-BE49-F238E27FC236}">
                <a16:creationId xmlns:a16="http://schemas.microsoft.com/office/drawing/2014/main" id="{7DED3A38-A231-B33C-E84D-E4969882C406}"/>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6" name="Footer Placeholder 5">
            <a:extLst>
              <a:ext uri="{FF2B5EF4-FFF2-40B4-BE49-F238E27FC236}">
                <a16:creationId xmlns:a16="http://schemas.microsoft.com/office/drawing/2014/main" id="{B03B52F1-D304-0BAA-4ED4-B0D0601804F0}"/>
              </a:ext>
            </a:extLst>
          </p:cNvPr>
          <p:cNvSpPr>
            <a:spLocks noGrp="1"/>
          </p:cNvSpPr>
          <p:nvPr>
            <p:ph type="ftr" sz="quarter" idx="11"/>
          </p:nvPr>
        </p:nvSpPr>
        <p:spPr/>
        <p:txBody>
          <a:bodyPr/>
          <a:lstStyle/>
          <a:p>
            <a:endParaRPr lang="en-CZ"/>
          </a:p>
        </p:txBody>
      </p:sp>
      <p:sp>
        <p:nvSpPr>
          <p:cNvPr id="7" name="Slide Number Placeholder 6">
            <a:extLst>
              <a:ext uri="{FF2B5EF4-FFF2-40B4-BE49-F238E27FC236}">
                <a16:creationId xmlns:a16="http://schemas.microsoft.com/office/drawing/2014/main" id="{5134325B-D5FC-93E9-8E27-558FF8D7B82A}"/>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159146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0F2C-AE99-628C-8622-023DD40ADB0C}"/>
              </a:ext>
            </a:extLst>
          </p:cNvPr>
          <p:cNvSpPr>
            <a:spLocks noGrp="1"/>
          </p:cNvSpPr>
          <p:nvPr>
            <p:ph type="title"/>
          </p:nvPr>
        </p:nvSpPr>
        <p:spPr>
          <a:xfrm>
            <a:off x="839788" y="365125"/>
            <a:ext cx="10515600" cy="1325563"/>
          </a:xfrm>
        </p:spPr>
        <p:txBody>
          <a:bodyPr/>
          <a:lstStyle/>
          <a:p>
            <a:r>
              <a:rPr lang="en-GB"/>
              <a:t>Click to edit Master title style</a:t>
            </a:r>
            <a:endParaRPr lang="en-CZ"/>
          </a:p>
        </p:txBody>
      </p:sp>
      <p:sp>
        <p:nvSpPr>
          <p:cNvPr id="3" name="Text Placeholder 2">
            <a:extLst>
              <a:ext uri="{FF2B5EF4-FFF2-40B4-BE49-F238E27FC236}">
                <a16:creationId xmlns:a16="http://schemas.microsoft.com/office/drawing/2014/main" id="{D3F8CA34-7AA9-55DA-EF7A-DEF29921C8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A7BA3A-06D5-888D-AF3E-D0C3EC3848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5" name="Text Placeholder 4">
            <a:extLst>
              <a:ext uri="{FF2B5EF4-FFF2-40B4-BE49-F238E27FC236}">
                <a16:creationId xmlns:a16="http://schemas.microsoft.com/office/drawing/2014/main" id="{B7EDC3FC-7241-9217-B5D4-2325A4034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B9B9B20-0BBA-1EDB-1418-D8D1268894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7" name="Date Placeholder 6">
            <a:extLst>
              <a:ext uri="{FF2B5EF4-FFF2-40B4-BE49-F238E27FC236}">
                <a16:creationId xmlns:a16="http://schemas.microsoft.com/office/drawing/2014/main" id="{07DBBBC5-4246-2946-DCFF-D038E5EFE60B}"/>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8" name="Footer Placeholder 7">
            <a:extLst>
              <a:ext uri="{FF2B5EF4-FFF2-40B4-BE49-F238E27FC236}">
                <a16:creationId xmlns:a16="http://schemas.microsoft.com/office/drawing/2014/main" id="{C8788A62-F246-77D8-6F55-C263BDF49E11}"/>
              </a:ext>
            </a:extLst>
          </p:cNvPr>
          <p:cNvSpPr>
            <a:spLocks noGrp="1"/>
          </p:cNvSpPr>
          <p:nvPr>
            <p:ph type="ftr" sz="quarter" idx="11"/>
          </p:nvPr>
        </p:nvSpPr>
        <p:spPr/>
        <p:txBody>
          <a:bodyPr/>
          <a:lstStyle/>
          <a:p>
            <a:endParaRPr lang="en-CZ"/>
          </a:p>
        </p:txBody>
      </p:sp>
      <p:sp>
        <p:nvSpPr>
          <p:cNvPr id="9" name="Slide Number Placeholder 8">
            <a:extLst>
              <a:ext uri="{FF2B5EF4-FFF2-40B4-BE49-F238E27FC236}">
                <a16:creationId xmlns:a16="http://schemas.microsoft.com/office/drawing/2014/main" id="{A26980F1-C30E-ACB5-1543-FF6795D9B2B1}"/>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75597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F80F-D884-FD31-5FAB-BC3265397DB8}"/>
              </a:ext>
            </a:extLst>
          </p:cNvPr>
          <p:cNvSpPr>
            <a:spLocks noGrp="1"/>
          </p:cNvSpPr>
          <p:nvPr>
            <p:ph type="title"/>
          </p:nvPr>
        </p:nvSpPr>
        <p:spPr/>
        <p:txBody>
          <a:bodyPr/>
          <a:lstStyle/>
          <a:p>
            <a:r>
              <a:rPr lang="en-GB"/>
              <a:t>Click to edit Master title style</a:t>
            </a:r>
            <a:endParaRPr lang="en-CZ"/>
          </a:p>
        </p:txBody>
      </p:sp>
      <p:sp>
        <p:nvSpPr>
          <p:cNvPr id="3" name="Date Placeholder 2">
            <a:extLst>
              <a:ext uri="{FF2B5EF4-FFF2-40B4-BE49-F238E27FC236}">
                <a16:creationId xmlns:a16="http://schemas.microsoft.com/office/drawing/2014/main" id="{55C8984D-FD46-FF9E-1079-727B2A3DB9C3}"/>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4" name="Footer Placeholder 3">
            <a:extLst>
              <a:ext uri="{FF2B5EF4-FFF2-40B4-BE49-F238E27FC236}">
                <a16:creationId xmlns:a16="http://schemas.microsoft.com/office/drawing/2014/main" id="{CAE0D312-BB99-8D0C-26EC-AFEC7CF1CE8A}"/>
              </a:ext>
            </a:extLst>
          </p:cNvPr>
          <p:cNvSpPr>
            <a:spLocks noGrp="1"/>
          </p:cNvSpPr>
          <p:nvPr>
            <p:ph type="ftr" sz="quarter" idx="11"/>
          </p:nvPr>
        </p:nvSpPr>
        <p:spPr/>
        <p:txBody>
          <a:bodyPr/>
          <a:lstStyle/>
          <a:p>
            <a:endParaRPr lang="en-CZ"/>
          </a:p>
        </p:txBody>
      </p:sp>
      <p:sp>
        <p:nvSpPr>
          <p:cNvPr id="5" name="Slide Number Placeholder 4">
            <a:extLst>
              <a:ext uri="{FF2B5EF4-FFF2-40B4-BE49-F238E27FC236}">
                <a16:creationId xmlns:a16="http://schemas.microsoft.com/office/drawing/2014/main" id="{7BA6AE11-2FAD-D578-B6CE-092544FB2DD6}"/>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2915089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74D53C-1EC2-9F52-5CAE-106DC37D3F66}"/>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3" name="Footer Placeholder 2">
            <a:extLst>
              <a:ext uri="{FF2B5EF4-FFF2-40B4-BE49-F238E27FC236}">
                <a16:creationId xmlns:a16="http://schemas.microsoft.com/office/drawing/2014/main" id="{31DC53B4-864A-E9CD-C862-3F347A86C150}"/>
              </a:ext>
            </a:extLst>
          </p:cNvPr>
          <p:cNvSpPr>
            <a:spLocks noGrp="1"/>
          </p:cNvSpPr>
          <p:nvPr>
            <p:ph type="ftr" sz="quarter" idx="11"/>
          </p:nvPr>
        </p:nvSpPr>
        <p:spPr/>
        <p:txBody>
          <a:bodyPr/>
          <a:lstStyle/>
          <a:p>
            <a:endParaRPr lang="en-CZ"/>
          </a:p>
        </p:txBody>
      </p:sp>
      <p:sp>
        <p:nvSpPr>
          <p:cNvPr id="4" name="Slide Number Placeholder 3">
            <a:extLst>
              <a:ext uri="{FF2B5EF4-FFF2-40B4-BE49-F238E27FC236}">
                <a16:creationId xmlns:a16="http://schemas.microsoft.com/office/drawing/2014/main" id="{B5BD8EF0-4C94-7B57-0CE5-700F025EE1F9}"/>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323579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591F-2835-7A72-BB2B-65E6E74773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Z"/>
          </a:p>
        </p:txBody>
      </p:sp>
      <p:sp>
        <p:nvSpPr>
          <p:cNvPr id="3" name="Content Placeholder 2">
            <a:extLst>
              <a:ext uri="{FF2B5EF4-FFF2-40B4-BE49-F238E27FC236}">
                <a16:creationId xmlns:a16="http://schemas.microsoft.com/office/drawing/2014/main" id="{50BE2DFE-4954-C058-7271-6E16B88AC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Text Placeholder 3">
            <a:extLst>
              <a:ext uri="{FF2B5EF4-FFF2-40B4-BE49-F238E27FC236}">
                <a16:creationId xmlns:a16="http://schemas.microsoft.com/office/drawing/2014/main" id="{530E4B9A-03B0-5327-A2C0-32F41340E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3B02A7B-E6F4-A969-5D67-65287152E122}"/>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6" name="Footer Placeholder 5">
            <a:extLst>
              <a:ext uri="{FF2B5EF4-FFF2-40B4-BE49-F238E27FC236}">
                <a16:creationId xmlns:a16="http://schemas.microsoft.com/office/drawing/2014/main" id="{A5E3CA2C-1E99-94A9-EEB4-FCB13E16457B}"/>
              </a:ext>
            </a:extLst>
          </p:cNvPr>
          <p:cNvSpPr>
            <a:spLocks noGrp="1"/>
          </p:cNvSpPr>
          <p:nvPr>
            <p:ph type="ftr" sz="quarter" idx="11"/>
          </p:nvPr>
        </p:nvSpPr>
        <p:spPr/>
        <p:txBody>
          <a:bodyPr/>
          <a:lstStyle/>
          <a:p>
            <a:endParaRPr lang="en-CZ"/>
          </a:p>
        </p:txBody>
      </p:sp>
      <p:sp>
        <p:nvSpPr>
          <p:cNvPr id="7" name="Slide Number Placeholder 6">
            <a:extLst>
              <a:ext uri="{FF2B5EF4-FFF2-40B4-BE49-F238E27FC236}">
                <a16:creationId xmlns:a16="http://schemas.microsoft.com/office/drawing/2014/main" id="{4B2F16E6-B68D-FF59-2AD7-B146DBEE04B4}"/>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395643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BAD5-F19F-384A-38E5-10CF8D73CD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Z"/>
          </a:p>
        </p:txBody>
      </p:sp>
      <p:sp>
        <p:nvSpPr>
          <p:cNvPr id="3" name="Picture Placeholder 2">
            <a:extLst>
              <a:ext uri="{FF2B5EF4-FFF2-40B4-BE49-F238E27FC236}">
                <a16:creationId xmlns:a16="http://schemas.microsoft.com/office/drawing/2014/main" id="{FEC243DA-EA81-F18A-20E2-0E5BFDB2A0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Z"/>
          </a:p>
        </p:txBody>
      </p:sp>
      <p:sp>
        <p:nvSpPr>
          <p:cNvPr id="4" name="Text Placeholder 3">
            <a:extLst>
              <a:ext uri="{FF2B5EF4-FFF2-40B4-BE49-F238E27FC236}">
                <a16:creationId xmlns:a16="http://schemas.microsoft.com/office/drawing/2014/main" id="{6F7A8E7A-C3F8-D5DB-9BC7-5B47565E1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3AC531-DAA5-21EF-F66B-0A6B273D846C}"/>
              </a:ext>
            </a:extLst>
          </p:cNvPr>
          <p:cNvSpPr>
            <a:spLocks noGrp="1"/>
          </p:cNvSpPr>
          <p:nvPr>
            <p:ph type="dt" sz="half" idx="10"/>
          </p:nvPr>
        </p:nvSpPr>
        <p:spPr/>
        <p:txBody>
          <a:bodyPr/>
          <a:lstStyle/>
          <a:p>
            <a:fld id="{E100E10E-F7D8-EC47-BFF7-053FDD2A68AD}" type="datetimeFigureOut">
              <a:rPr lang="en-CZ" smtClean="0"/>
              <a:t>08.04.2025</a:t>
            </a:fld>
            <a:endParaRPr lang="en-CZ"/>
          </a:p>
        </p:txBody>
      </p:sp>
      <p:sp>
        <p:nvSpPr>
          <p:cNvPr id="6" name="Footer Placeholder 5">
            <a:extLst>
              <a:ext uri="{FF2B5EF4-FFF2-40B4-BE49-F238E27FC236}">
                <a16:creationId xmlns:a16="http://schemas.microsoft.com/office/drawing/2014/main" id="{704C7877-B695-CADE-901E-A0EE9555FF62}"/>
              </a:ext>
            </a:extLst>
          </p:cNvPr>
          <p:cNvSpPr>
            <a:spLocks noGrp="1"/>
          </p:cNvSpPr>
          <p:nvPr>
            <p:ph type="ftr" sz="quarter" idx="11"/>
          </p:nvPr>
        </p:nvSpPr>
        <p:spPr/>
        <p:txBody>
          <a:bodyPr/>
          <a:lstStyle/>
          <a:p>
            <a:endParaRPr lang="en-CZ"/>
          </a:p>
        </p:txBody>
      </p:sp>
      <p:sp>
        <p:nvSpPr>
          <p:cNvPr id="7" name="Slide Number Placeholder 6">
            <a:extLst>
              <a:ext uri="{FF2B5EF4-FFF2-40B4-BE49-F238E27FC236}">
                <a16:creationId xmlns:a16="http://schemas.microsoft.com/office/drawing/2014/main" id="{99F390CE-EF01-9453-4067-B0649436DC3A}"/>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634110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B5070-D8AA-A121-3A60-0BF087F86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Z"/>
          </a:p>
        </p:txBody>
      </p:sp>
      <p:sp>
        <p:nvSpPr>
          <p:cNvPr id="3" name="Text Placeholder 2">
            <a:extLst>
              <a:ext uri="{FF2B5EF4-FFF2-40B4-BE49-F238E27FC236}">
                <a16:creationId xmlns:a16="http://schemas.microsoft.com/office/drawing/2014/main" id="{4A606807-8899-38C6-308A-41980183D1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Date Placeholder 3">
            <a:extLst>
              <a:ext uri="{FF2B5EF4-FFF2-40B4-BE49-F238E27FC236}">
                <a16:creationId xmlns:a16="http://schemas.microsoft.com/office/drawing/2014/main" id="{07906CF2-7E62-AA17-19E8-EC644024A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00E10E-F7D8-EC47-BFF7-053FDD2A68AD}" type="datetimeFigureOut">
              <a:rPr lang="en-CZ" smtClean="0"/>
              <a:t>08.04.2025</a:t>
            </a:fld>
            <a:endParaRPr lang="en-CZ"/>
          </a:p>
        </p:txBody>
      </p:sp>
      <p:sp>
        <p:nvSpPr>
          <p:cNvPr id="5" name="Footer Placeholder 4">
            <a:extLst>
              <a:ext uri="{FF2B5EF4-FFF2-40B4-BE49-F238E27FC236}">
                <a16:creationId xmlns:a16="http://schemas.microsoft.com/office/drawing/2014/main" id="{9D4AD2B5-9B0B-89CA-62F8-4812EBBD9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Z"/>
          </a:p>
        </p:txBody>
      </p:sp>
      <p:sp>
        <p:nvSpPr>
          <p:cNvPr id="6" name="Slide Number Placeholder 5">
            <a:extLst>
              <a:ext uri="{FF2B5EF4-FFF2-40B4-BE49-F238E27FC236}">
                <a16:creationId xmlns:a16="http://schemas.microsoft.com/office/drawing/2014/main" id="{F1505091-D8E9-9715-84CA-DA1A0368D9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A5DCE8-99E4-B446-8F2A-E3A8959A2F8A}" type="slidenum">
              <a:rPr lang="en-CZ" smtClean="0"/>
              <a:t>‹#›</a:t>
            </a:fld>
            <a:endParaRPr lang="en-CZ"/>
          </a:p>
        </p:txBody>
      </p:sp>
      <p:sp>
        <p:nvSpPr>
          <p:cNvPr id="8" name="TextBox 7">
            <a:extLst>
              <a:ext uri="{FF2B5EF4-FFF2-40B4-BE49-F238E27FC236}">
                <a16:creationId xmlns:a16="http://schemas.microsoft.com/office/drawing/2014/main" id="{9BA318A3-5E01-E2D1-E0A5-CE858C9EDD20}"/>
              </a:ext>
            </a:extLst>
          </p:cNvPr>
          <p:cNvSpPr txBox="1"/>
          <p:nvPr userDrawn="1">
            <p:extLst>
              <p:ext uri="{1162E1C5-73C7-4A58-AE30-91384D911F3F}">
                <p184:classification xmlns:p184="http://schemas.microsoft.com/office/powerpoint/2018/4/main" val="ftr"/>
              </p:ext>
            </p:extLst>
          </p:nvPr>
        </p:nvSpPr>
        <p:spPr>
          <a:xfrm>
            <a:off x="190500" y="6560820"/>
            <a:ext cx="419100" cy="106680"/>
          </a:xfrm>
          <a:prstGeom prst="rect">
            <a:avLst/>
          </a:prstGeom>
        </p:spPr>
        <p:txBody>
          <a:bodyPr horzOverflow="overflow" lIns="0" tIns="0" rIns="0" bIns="0">
            <a:spAutoFit/>
          </a:bodyPr>
          <a:lstStyle/>
          <a:p>
            <a:pPr algn="l"/>
            <a:r>
              <a:rPr lang="en-CZ" sz="700">
                <a:solidFill>
                  <a:srgbClr val="000000">
                    <a:alpha val="50000"/>
                  </a:srgbClr>
                </a:solidFill>
                <a:latin typeface="Calibri" panose="020F0502020204030204" pitchFamily="34" charset="0"/>
                <a:cs typeface="Calibri" panose="020F0502020204030204" pitchFamily="34" charset="0"/>
              </a:rPr>
              <a:t>C2 General</a:t>
            </a:r>
          </a:p>
        </p:txBody>
      </p:sp>
    </p:spTree>
    <p:extLst>
      <p:ext uri="{BB962C8B-B14F-4D97-AF65-F5344CB8AC3E}">
        <p14:creationId xmlns:p14="http://schemas.microsoft.com/office/powerpoint/2010/main" val="1896451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www.moderne.ai/" TargetMode="External"/><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9.xml"/><Relationship Id="rId1" Type="http://schemas.openxmlformats.org/officeDocument/2006/relationships/video" Target="https://www.youtube.com/embed/7kjzS2nxDvk?start=420&amp;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oužijte modrou barvu místo zelené. Vytvořte grafiku zaměřenou na technologickou udržitelnost v mikroslužbách. Zahrňte moderní technologické prvky, čisté linie, a minimalistický design. Použijte odstíny modré, které evokují inovaci a pokrok. Styl by měl být profesionální a elegantní.">
            <a:extLst>
              <a:ext uri="{FF2B5EF4-FFF2-40B4-BE49-F238E27FC236}">
                <a16:creationId xmlns:a16="http://schemas.microsoft.com/office/drawing/2014/main" id="{4E13F07D-EFAC-708F-AD96-B212952A0AC5}"/>
              </a:ext>
            </a:extLst>
          </p:cNvPr>
          <p:cNvPicPr>
            <a:picLocks noChangeAspect="1"/>
          </p:cNvPicPr>
          <p:nvPr/>
        </p:nvPicPr>
        <p:blipFill>
          <a:blip r:embed="rId2">
            <a:alphaModFix/>
          </a:blip>
          <a:srcRect t="13279" r="-1" b="-1"/>
          <a:stretch/>
        </p:blipFill>
        <p:spPr>
          <a:xfrm>
            <a:off x="4283902" y="10"/>
            <a:ext cx="7908098" cy="6857992"/>
          </a:xfrm>
          <a:prstGeom prst="rect">
            <a:avLst/>
          </a:prstGeom>
        </p:spPr>
      </p:pic>
      <p:sp>
        <p:nvSpPr>
          <p:cNvPr id="11" name="Rectangle 1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B3B9B-74BE-94F5-7D57-612414EB01B5}"/>
              </a:ext>
            </a:extLst>
          </p:cNvPr>
          <p:cNvSpPr>
            <a:spLocks noGrp="1"/>
          </p:cNvSpPr>
          <p:nvPr>
            <p:ph type="ctrTitle"/>
          </p:nvPr>
        </p:nvSpPr>
        <p:spPr>
          <a:xfrm>
            <a:off x="728663" y="605307"/>
            <a:ext cx="6354717" cy="2897512"/>
          </a:xfrm>
        </p:spPr>
        <p:txBody>
          <a:bodyPr>
            <a:normAutofit/>
          </a:bodyPr>
          <a:lstStyle/>
          <a:p>
            <a:pPr algn="l"/>
            <a:r>
              <a:rPr lang="en-GB" sz="3600" b="0" i="0" dirty="0">
                <a:solidFill>
                  <a:schemeClr val="bg1"/>
                </a:solidFill>
                <a:effectLst/>
                <a:latin typeface="Exo2"/>
              </a:rPr>
              <a:t>Jak </a:t>
            </a:r>
            <a:r>
              <a:rPr lang="en-GB" sz="3600" b="0" i="0" dirty="0" err="1">
                <a:solidFill>
                  <a:schemeClr val="bg1"/>
                </a:solidFill>
                <a:effectLst/>
                <a:latin typeface="Exo2"/>
              </a:rPr>
              <a:t>dosáhnout</a:t>
            </a:r>
            <a:r>
              <a:rPr lang="en-GB" sz="3600" b="0" i="0" dirty="0">
                <a:solidFill>
                  <a:schemeClr val="bg1"/>
                </a:solidFill>
                <a:effectLst/>
                <a:latin typeface="Exo2"/>
              </a:rPr>
              <a:t> </a:t>
            </a:r>
            <a:r>
              <a:rPr lang="en-GB" sz="3600" b="0" i="0" dirty="0" err="1">
                <a:solidFill>
                  <a:schemeClr val="bg1"/>
                </a:solidFill>
                <a:effectLst/>
                <a:latin typeface="Exo2"/>
              </a:rPr>
              <a:t>technologické</a:t>
            </a:r>
            <a:r>
              <a:rPr lang="en-GB" sz="3600" b="0" i="0" dirty="0">
                <a:solidFill>
                  <a:schemeClr val="bg1"/>
                </a:solidFill>
                <a:effectLst/>
                <a:latin typeface="Exo2"/>
              </a:rPr>
              <a:t> </a:t>
            </a:r>
            <a:r>
              <a:rPr lang="en-GB" sz="3600" b="0" i="0" dirty="0" err="1">
                <a:solidFill>
                  <a:schemeClr val="bg1"/>
                </a:solidFill>
                <a:effectLst/>
                <a:latin typeface="Exo2"/>
              </a:rPr>
              <a:t>udržitelnosti</a:t>
            </a:r>
            <a:r>
              <a:rPr lang="en-GB" sz="3600" b="0" i="0" dirty="0">
                <a:solidFill>
                  <a:schemeClr val="bg1"/>
                </a:solidFill>
                <a:effectLst/>
                <a:latin typeface="Exo2"/>
              </a:rPr>
              <a:t> v </a:t>
            </a:r>
            <a:r>
              <a:rPr lang="en-GB" sz="3600" b="0" i="0" dirty="0" err="1">
                <a:solidFill>
                  <a:schemeClr val="bg1"/>
                </a:solidFill>
                <a:effectLst/>
                <a:latin typeface="Exo2"/>
              </a:rPr>
              <a:t>mikroslužbách</a:t>
            </a:r>
            <a:endParaRPr lang="en-CZ" sz="3600" dirty="0">
              <a:solidFill>
                <a:schemeClr val="bg1"/>
              </a:solidFill>
            </a:endParaRPr>
          </a:p>
        </p:txBody>
      </p:sp>
      <p:sp>
        <p:nvSpPr>
          <p:cNvPr id="3" name="Subtitle 2">
            <a:extLst>
              <a:ext uri="{FF2B5EF4-FFF2-40B4-BE49-F238E27FC236}">
                <a16:creationId xmlns:a16="http://schemas.microsoft.com/office/drawing/2014/main" id="{C968CC72-65D6-A31E-F031-A7CE25BCA583}"/>
              </a:ext>
            </a:extLst>
          </p:cNvPr>
          <p:cNvSpPr>
            <a:spLocks noGrp="1"/>
          </p:cNvSpPr>
          <p:nvPr>
            <p:ph type="subTitle" idx="1"/>
          </p:nvPr>
        </p:nvSpPr>
        <p:spPr>
          <a:xfrm>
            <a:off x="728663" y="5189962"/>
            <a:ext cx="5929714" cy="412342"/>
          </a:xfrm>
        </p:spPr>
        <p:txBody>
          <a:bodyPr>
            <a:normAutofit/>
          </a:bodyPr>
          <a:lstStyle/>
          <a:p>
            <a:pPr algn="r"/>
            <a:r>
              <a:rPr lang="en-CZ" sz="2000" dirty="0">
                <a:solidFill>
                  <a:schemeClr val="bg1"/>
                </a:solidFill>
              </a:rPr>
              <a:t>Petr Steckovič</a:t>
            </a:r>
          </a:p>
        </p:txBody>
      </p:sp>
      <p:cxnSp>
        <p:nvCxnSpPr>
          <p:cNvPr id="13" name="Straight Connector 1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AF368EA-CE0B-BB52-04F7-E47B1EE134FC}"/>
              </a:ext>
            </a:extLst>
          </p:cNvPr>
          <p:cNvPicPr>
            <a:picLocks noChangeAspect="1"/>
          </p:cNvPicPr>
          <p:nvPr/>
        </p:nvPicPr>
        <p:blipFill>
          <a:blip r:embed="rId3"/>
          <a:stretch>
            <a:fillRect/>
          </a:stretch>
        </p:blipFill>
        <p:spPr>
          <a:xfrm>
            <a:off x="0" y="6252693"/>
            <a:ext cx="744188" cy="605308"/>
          </a:xfrm>
          <a:prstGeom prst="rect">
            <a:avLst/>
          </a:prstGeom>
        </p:spPr>
      </p:pic>
    </p:spTree>
    <p:extLst>
      <p:ext uri="{BB962C8B-B14F-4D97-AF65-F5344CB8AC3E}">
        <p14:creationId xmlns:p14="http://schemas.microsoft.com/office/powerpoint/2010/main" val="209197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29FE76-5C40-72F8-C627-BA7E4915836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5310D6-465F-A2F9-C8D3-22D181148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8E9A362-27CB-EE78-3A92-AF43F845464A}"/>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dirty="0" err="1"/>
              <a:t>Technologický</a:t>
            </a:r>
            <a:r>
              <a:rPr lang="en-US" sz="4400" dirty="0"/>
              <a:t> </a:t>
            </a:r>
            <a:r>
              <a:rPr lang="en-US" sz="4400" dirty="0" err="1"/>
              <a:t>dluh</a:t>
            </a:r>
            <a:endParaRPr lang="en-US" sz="4400" dirty="0"/>
          </a:p>
        </p:txBody>
      </p:sp>
      <p:sp>
        <p:nvSpPr>
          <p:cNvPr id="5" name="Text Placeholder 4">
            <a:extLst>
              <a:ext uri="{FF2B5EF4-FFF2-40B4-BE49-F238E27FC236}">
                <a16:creationId xmlns:a16="http://schemas.microsoft.com/office/drawing/2014/main" id="{384017E9-BAF2-6883-6A73-93116B05C488}"/>
              </a:ext>
            </a:extLst>
          </p:cNvPr>
          <p:cNvSpPr>
            <a:spLocks noGrp="1"/>
          </p:cNvSpPr>
          <p:nvPr>
            <p:ph type="body" sz="half" idx="2"/>
          </p:nvPr>
        </p:nvSpPr>
        <p:spPr>
          <a:xfrm>
            <a:off x="838200" y="2333297"/>
            <a:ext cx="4619621" cy="3843666"/>
          </a:xfrm>
        </p:spPr>
        <p:txBody>
          <a:bodyPr vert="horz" lIns="91440" tIns="45720" rIns="91440" bIns="45720" rtlCol="0">
            <a:normAutofit/>
          </a:bodyPr>
          <a:lstStyle/>
          <a:p>
            <a:pPr marL="285750" indent="-228600">
              <a:buFont typeface="Arial" panose="020B0604020202020204" pitchFamily="34" charset="0"/>
              <a:buChar char="•"/>
            </a:pPr>
            <a:r>
              <a:rPr lang="en-US" sz="2000" dirty="0" err="1"/>
              <a:t>Zvyšuje</a:t>
            </a:r>
            <a:r>
              <a:rPr lang="en-US" sz="2000" dirty="0"/>
              <a:t> se s </a:t>
            </a:r>
            <a:r>
              <a:rPr lang="en-US" sz="2000" dirty="0" err="1"/>
              <a:t>časem</a:t>
            </a:r>
            <a:endParaRPr lang="en-US" sz="2000" dirty="0"/>
          </a:p>
          <a:p>
            <a:pPr marL="285750" indent="-228600">
              <a:buFont typeface="Arial" panose="020B0604020202020204" pitchFamily="34" charset="0"/>
              <a:buChar char="•"/>
            </a:pPr>
            <a:r>
              <a:rPr lang="en-US" sz="2000" dirty="0"/>
              <a:t>Verze </a:t>
            </a:r>
            <a:r>
              <a:rPr lang="en-US" sz="2000" dirty="0" err="1"/>
              <a:t>frameworku</a:t>
            </a:r>
            <a:r>
              <a:rPr lang="en-US" sz="2000" dirty="0"/>
              <a:t> </a:t>
            </a:r>
            <a:r>
              <a:rPr lang="en-US" sz="2000" dirty="0" err="1"/>
              <a:t>mají</a:t>
            </a:r>
            <a:r>
              <a:rPr lang="en-US" sz="2000" dirty="0"/>
              <a:t> </a:t>
            </a:r>
            <a:r>
              <a:rPr lang="en-US" sz="2000" dirty="0" err="1"/>
              <a:t>poměrně</a:t>
            </a:r>
            <a:r>
              <a:rPr lang="en-US" sz="2000" dirty="0"/>
              <a:t> </a:t>
            </a:r>
            <a:r>
              <a:rPr lang="en-US" sz="2000" dirty="0" err="1"/>
              <a:t>krátkou</a:t>
            </a:r>
            <a:r>
              <a:rPr lang="en-US" sz="2000" dirty="0"/>
              <a:t> </a:t>
            </a:r>
            <a:r>
              <a:rPr lang="en-US" sz="2000" dirty="0" err="1"/>
              <a:t>životnost</a:t>
            </a:r>
            <a:r>
              <a:rPr lang="en-US" sz="2000" dirty="0"/>
              <a:t> (Spring Boot </a:t>
            </a:r>
            <a:r>
              <a:rPr lang="en-US" sz="2000" dirty="0" err="1"/>
              <a:t>cca</a:t>
            </a:r>
            <a:r>
              <a:rPr lang="en-US" sz="2000" dirty="0"/>
              <a:t> 1 </a:t>
            </a:r>
            <a:r>
              <a:rPr lang="en-US" sz="2000" dirty="0" err="1"/>
              <a:t>rok</a:t>
            </a:r>
            <a:r>
              <a:rPr lang="en-US" sz="2000" dirty="0"/>
              <a:t>)</a:t>
            </a:r>
          </a:p>
          <a:p>
            <a:pPr marL="285750" indent="-228600">
              <a:buFont typeface="Arial" panose="020B0604020202020204" pitchFamily="34" charset="0"/>
              <a:buChar char="•"/>
            </a:pPr>
            <a:r>
              <a:rPr lang="en-US" sz="2000" dirty="0"/>
              <a:t>0.5 MD * 80 </a:t>
            </a:r>
            <a:r>
              <a:rPr lang="en-US" sz="2000" dirty="0" err="1"/>
              <a:t>služeb</a:t>
            </a:r>
            <a:r>
              <a:rPr lang="en-US" sz="2000" dirty="0"/>
              <a:t> * 7,5k/MD = 300k</a:t>
            </a:r>
          </a:p>
          <a:p>
            <a:pPr marL="285750" indent="-228600">
              <a:buFont typeface="Arial" panose="020B0604020202020204" pitchFamily="34" charset="0"/>
              <a:buChar char="•"/>
            </a:pPr>
            <a:r>
              <a:rPr lang="en-US" sz="2000" b="1" dirty="0"/>
              <a:t>300k </a:t>
            </a:r>
            <a:r>
              <a:rPr lang="en-US" sz="2000" b="1" dirty="0" err="1"/>
              <a:t>každý</a:t>
            </a:r>
            <a:r>
              <a:rPr lang="en-US" sz="2000" b="1" dirty="0"/>
              <a:t> </a:t>
            </a:r>
            <a:r>
              <a:rPr lang="en-US" sz="2000" b="1" dirty="0" err="1"/>
              <a:t>rok</a:t>
            </a:r>
            <a:r>
              <a:rPr lang="en-US" sz="2000" b="1" dirty="0"/>
              <a:t> za upgrade </a:t>
            </a:r>
            <a:r>
              <a:rPr lang="en-US" sz="2000" b="1" dirty="0" err="1"/>
              <a:t>Springu</a:t>
            </a:r>
            <a:endParaRPr lang="en-US" sz="2000" b="1" dirty="0"/>
          </a:p>
          <a:p>
            <a:pPr marL="285750" indent="-228600">
              <a:buFont typeface="Arial" panose="020B0604020202020204" pitchFamily="34" charset="0"/>
              <a:buChar char="•"/>
            </a:pPr>
            <a:r>
              <a:rPr lang="en-US" sz="2000" b="1" dirty="0"/>
              <a:t>Nebo 1 developer 2 </a:t>
            </a:r>
            <a:r>
              <a:rPr lang="en-US" sz="2000" b="1" dirty="0" err="1"/>
              <a:t>měsíce</a:t>
            </a:r>
            <a:r>
              <a:rPr lang="en-US" sz="2000" b="1" dirty="0"/>
              <a:t> full time</a:t>
            </a:r>
          </a:p>
          <a:p>
            <a:pPr marL="285750" indent="-228600">
              <a:buFont typeface="Arial" panose="020B0604020202020204" pitchFamily="34" charset="0"/>
              <a:buChar char="•"/>
            </a:pPr>
            <a:endParaRPr lang="en-US" sz="2000" dirty="0"/>
          </a:p>
          <a:p>
            <a:pPr marL="57150"/>
            <a:endParaRPr lang="en-US" sz="2000" dirty="0"/>
          </a:p>
        </p:txBody>
      </p:sp>
      <p:pic>
        <p:nvPicPr>
          <p:cNvPr id="2" name="Picture 1">
            <a:extLst>
              <a:ext uri="{FF2B5EF4-FFF2-40B4-BE49-F238E27FC236}">
                <a16:creationId xmlns:a16="http://schemas.microsoft.com/office/drawing/2014/main" id="{4A15DB63-D86D-FF05-0ACF-1123DCF78B5D}"/>
              </a:ext>
            </a:extLst>
          </p:cNvPr>
          <p:cNvPicPr>
            <a:picLocks noChangeAspect="1"/>
          </p:cNvPicPr>
          <p:nvPr/>
        </p:nvPicPr>
        <p:blipFill>
          <a:blip r:embed="rId2"/>
          <a:stretch>
            <a:fillRect/>
          </a:stretch>
        </p:blipFill>
        <p:spPr>
          <a:xfrm>
            <a:off x="6334442" y="1268777"/>
            <a:ext cx="5504409" cy="4997228"/>
          </a:xfrm>
          <a:prstGeom prst="rect">
            <a:avLst/>
          </a:prstGeom>
        </p:spPr>
      </p:pic>
      <p:sp>
        <p:nvSpPr>
          <p:cNvPr id="10" name="TextBox 9">
            <a:extLst>
              <a:ext uri="{FF2B5EF4-FFF2-40B4-BE49-F238E27FC236}">
                <a16:creationId xmlns:a16="http://schemas.microsoft.com/office/drawing/2014/main" id="{DB9EFC2D-ECAB-3CB9-77B3-1FD8FEDEB572}"/>
              </a:ext>
            </a:extLst>
          </p:cNvPr>
          <p:cNvSpPr txBox="1"/>
          <p:nvPr/>
        </p:nvSpPr>
        <p:spPr>
          <a:xfrm>
            <a:off x="8051764" y="6642556"/>
            <a:ext cx="3787087" cy="215444"/>
          </a:xfrm>
          <a:prstGeom prst="rect">
            <a:avLst/>
          </a:prstGeom>
          <a:noFill/>
        </p:spPr>
        <p:txBody>
          <a:bodyPr wrap="square">
            <a:spAutoFit/>
          </a:bodyPr>
          <a:lstStyle/>
          <a:p>
            <a:pPr algn="r"/>
            <a:r>
              <a:rPr lang="en-CZ" sz="800" dirty="0"/>
              <a:t>https://endoflife.date/spring-boot</a:t>
            </a:r>
          </a:p>
        </p:txBody>
      </p:sp>
    </p:spTree>
    <p:extLst>
      <p:ext uri="{BB962C8B-B14F-4D97-AF65-F5344CB8AC3E}">
        <p14:creationId xmlns:p14="http://schemas.microsoft.com/office/powerpoint/2010/main" val="3933489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ž dostal nápad">
            <a:extLst>
              <a:ext uri="{FF2B5EF4-FFF2-40B4-BE49-F238E27FC236}">
                <a16:creationId xmlns:a16="http://schemas.microsoft.com/office/drawing/2014/main" id="{B1729E5D-0409-9B60-4D98-CE186735AA5C}"/>
              </a:ext>
            </a:extLst>
          </p:cNvPr>
          <p:cNvPicPr>
            <a:picLocks noChangeAspect="1"/>
          </p:cNvPicPr>
          <p:nvPr/>
        </p:nvPicPr>
        <p:blipFill>
          <a:blip r:embed="rId2"/>
          <a:stretch>
            <a:fillRect/>
          </a:stretch>
        </p:blipFill>
        <p:spPr>
          <a:xfrm>
            <a:off x="5334000" y="0"/>
            <a:ext cx="6858000" cy="6858000"/>
          </a:xfrm>
          <a:prstGeom prst="rect">
            <a:avLst/>
          </a:prstGeom>
        </p:spPr>
      </p:pic>
      <p:graphicFrame>
        <p:nvGraphicFramePr>
          <p:cNvPr id="11" name="Table 10">
            <a:extLst>
              <a:ext uri="{FF2B5EF4-FFF2-40B4-BE49-F238E27FC236}">
                <a16:creationId xmlns:a16="http://schemas.microsoft.com/office/drawing/2014/main" id="{7A1DDEA2-BDB3-676E-A1A1-597B6A939E79}"/>
              </a:ext>
            </a:extLst>
          </p:cNvPr>
          <p:cNvGraphicFramePr>
            <a:graphicFrameLocks noGrp="1"/>
          </p:cNvGraphicFramePr>
          <p:nvPr>
            <p:extLst>
              <p:ext uri="{D42A27DB-BD31-4B8C-83A1-F6EECF244321}">
                <p14:modId xmlns:p14="http://schemas.microsoft.com/office/powerpoint/2010/main" val="3036676851"/>
              </p:ext>
            </p:extLst>
          </p:nvPr>
        </p:nvGraphicFramePr>
        <p:xfrm>
          <a:off x="393788" y="4405300"/>
          <a:ext cx="4834171" cy="2193281"/>
        </p:xfrm>
        <a:graphic>
          <a:graphicData uri="http://schemas.openxmlformats.org/drawingml/2006/table">
            <a:tbl>
              <a:tblPr firstRow="1" bandRow="1">
                <a:tableStyleId>{69012ECD-51FC-41F1-AA8D-1B2483CD663E}</a:tableStyleId>
              </a:tblPr>
              <a:tblGrid>
                <a:gridCol w="968950">
                  <a:extLst>
                    <a:ext uri="{9D8B030D-6E8A-4147-A177-3AD203B41FA5}">
                      <a16:colId xmlns:a16="http://schemas.microsoft.com/office/drawing/2014/main" val="1816056220"/>
                    </a:ext>
                  </a:extLst>
                </a:gridCol>
                <a:gridCol w="791157">
                  <a:extLst>
                    <a:ext uri="{9D8B030D-6E8A-4147-A177-3AD203B41FA5}">
                      <a16:colId xmlns:a16="http://schemas.microsoft.com/office/drawing/2014/main" val="1123994668"/>
                    </a:ext>
                  </a:extLst>
                </a:gridCol>
                <a:gridCol w="855714">
                  <a:extLst>
                    <a:ext uri="{9D8B030D-6E8A-4147-A177-3AD203B41FA5}">
                      <a16:colId xmlns:a16="http://schemas.microsoft.com/office/drawing/2014/main" val="2653661282"/>
                    </a:ext>
                  </a:extLst>
                </a:gridCol>
                <a:gridCol w="889579">
                  <a:extLst>
                    <a:ext uri="{9D8B030D-6E8A-4147-A177-3AD203B41FA5}">
                      <a16:colId xmlns:a16="http://schemas.microsoft.com/office/drawing/2014/main" val="3327775997"/>
                    </a:ext>
                  </a:extLst>
                </a:gridCol>
                <a:gridCol w="1328771">
                  <a:extLst>
                    <a:ext uri="{9D8B030D-6E8A-4147-A177-3AD203B41FA5}">
                      <a16:colId xmlns:a16="http://schemas.microsoft.com/office/drawing/2014/main" val="4141160773"/>
                    </a:ext>
                  </a:extLst>
                </a:gridCol>
              </a:tblGrid>
              <a:tr h="367101">
                <a:tc>
                  <a:txBody>
                    <a:bodyPr/>
                    <a:lstStyle/>
                    <a:p>
                      <a:r>
                        <a:rPr lang="en-CZ" sz="400" dirty="0"/>
                        <a:t>Služba</a:t>
                      </a:r>
                    </a:p>
                  </a:txBody>
                  <a:tcPr marL="77019" marR="77019" marT="38510" marB="38510"/>
                </a:tc>
                <a:tc>
                  <a:txBody>
                    <a:bodyPr/>
                    <a:lstStyle/>
                    <a:p>
                      <a:r>
                        <a:rPr lang="en-CZ" sz="400"/>
                        <a:t>Jazyk</a:t>
                      </a:r>
                    </a:p>
                  </a:txBody>
                  <a:tcPr marL="77019" marR="77019" marT="38510" marB="38510"/>
                </a:tc>
                <a:tc>
                  <a:txBody>
                    <a:bodyPr/>
                    <a:lstStyle/>
                    <a:p>
                      <a:r>
                        <a:rPr lang="en-CZ" sz="400" dirty="0"/>
                        <a:t>Hlavní Framework</a:t>
                      </a:r>
                    </a:p>
                  </a:txBody>
                  <a:tcPr marL="77019" marR="77019" marT="38510" marB="38510"/>
                </a:tc>
                <a:tc>
                  <a:txBody>
                    <a:bodyPr/>
                    <a:lstStyle/>
                    <a:p>
                      <a:r>
                        <a:rPr lang="en-CZ" sz="400"/>
                        <a:t>CICD</a:t>
                      </a:r>
                    </a:p>
                  </a:txBody>
                  <a:tcPr marL="77019" marR="77019" marT="38510" marB="38510"/>
                </a:tc>
                <a:tc>
                  <a:txBody>
                    <a:bodyPr/>
                    <a:lstStyle/>
                    <a:p>
                      <a:r>
                        <a:rPr lang="en-CZ" sz="400" dirty="0"/>
                        <a:t>Kritické Zranitelnosti</a:t>
                      </a:r>
                    </a:p>
                  </a:txBody>
                  <a:tcPr marL="77019" marR="77019" marT="38510" marB="38510"/>
                </a:tc>
                <a:extLst>
                  <a:ext uri="{0D108BD9-81ED-4DB2-BD59-A6C34878D82A}">
                    <a16:rowId xmlns:a16="http://schemas.microsoft.com/office/drawing/2014/main" val="2887342998"/>
                  </a:ext>
                </a:extLst>
              </a:tr>
              <a:tr h="225782">
                <a:tc>
                  <a:txBody>
                    <a:bodyPr/>
                    <a:lstStyle/>
                    <a:p>
                      <a:r>
                        <a:rPr lang="en-CZ" sz="400" dirty="0">
                          <a:solidFill>
                            <a:schemeClr val="tx1"/>
                          </a:solidFill>
                        </a:rPr>
                        <a:t>Login</a:t>
                      </a:r>
                    </a:p>
                  </a:txBody>
                  <a:tcPr marL="77019" marR="77019" marT="38510" marB="38510"/>
                </a:tc>
                <a:tc>
                  <a:txBody>
                    <a:bodyPr/>
                    <a:lstStyle/>
                    <a:p>
                      <a:r>
                        <a:rPr lang="en-CZ" sz="400" dirty="0">
                          <a:solidFill>
                            <a:schemeClr val="tx1"/>
                          </a:solidFill>
                        </a:rPr>
                        <a:t>JDK 21</a:t>
                      </a:r>
                    </a:p>
                  </a:txBody>
                  <a:tcPr marL="77019" marR="77019" marT="38510" marB="38510"/>
                </a:tc>
                <a:tc>
                  <a:txBody>
                    <a:bodyPr/>
                    <a:lstStyle/>
                    <a:p>
                      <a:r>
                        <a:rPr lang="en-CZ" sz="400" dirty="0"/>
                        <a:t>Spring Boot 3.4.x</a:t>
                      </a:r>
                    </a:p>
                  </a:txBody>
                  <a:tcPr marL="77019" marR="77019" marT="38510" marB="38510"/>
                </a:tc>
                <a:tc>
                  <a:txBody>
                    <a:bodyPr/>
                    <a:lstStyle/>
                    <a:p>
                      <a:r>
                        <a:rPr lang="en-CZ" sz="400" dirty="0"/>
                        <a:t>GitHub / Actions</a:t>
                      </a:r>
                    </a:p>
                  </a:txBody>
                  <a:tcPr marL="77019" marR="77019" marT="38510" marB="38510"/>
                </a:tc>
                <a:tc>
                  <a:txBody>
                    <a:bodyPr/>
                    <a:lstStyle/>
                    <a:p>
                      <a:r>
                        <a:rPr lang="en-CZ" sz="400" dirty="0"/>
                        <a:t>CVE20243188</a:t>
                      </a:r>
                    </a:p>
                  </a:txBody>
                  <a:tcPr marL="77019" marR="77019" marT="38510" marB="38510"/>
                </a:tc>
                <a:extLst>
                  <a:ext uri="{0D108BD9-81ED-4DB2-BD59-A6C34878D82A}">
                    <a16:rowId xmlns:a16="http://schemas.microsoft.com/office/drawing/2014/main" val="2482119824"/>
                  </a:ext>
                </a:extLst>
              </a:tr>
              <a:tr h="246187">
                <a:tc>
                  <a:txBody>
                    <a:bodyPr/>
                    <a:lstStyle/>
                    <a:p>
                      <a:r>
                        <a:rPr lang="en-CZ" sz="400" dirty="0">
                          <a:solidFill>
                            <a:schemeClr val="tx1"/>
                          </a:solidFill>
                        </a:rPr>
                        <a:t>Catalog</a:t>
                      </a:r>
                    </a:p>
                  </a:txBody>
                  <a:tcPr marL="77019" marR="77019" marT="38510" marB="38510"/>
                </a:tc>
                <a:tc>
                  <a:txBody>
                    <a:bodyPr/>
                    <a:lstStyle/>
                    <a:p>
                      <a:r>
                        <a:rPr lang="en-CZ" sz="400" dirty="0">
                          <a:solidFill>
                            <a:schemeClr val="tx1"/>
                          </a:solidFill>
                        </a:rPr>
                        <a:t>JDK 21</a:t>
                      </a:r>
                    </a:p>
                  </a:txBody>
                  <a:tcPr marL="77019" marR="77019" marT="38510" marB="38510"/>
                </a:tc>
                <a:tc>
                  <a:txBody>
                    <a:bodyPr/>
                    <a:lstStyle/>
                    <a:p>
                      <a:r>
                        <a:rPr lang="en-CZ" sz="400" dirty="0"/>
                        <a:t>Spring Boot 3.4.x</a:t>
                      </a:r>
                    </a:p>
                  </a:txBody>
                  <a:tcPr marL="77019" marR="77019" marT="38510" marB="38510"/>
                </a:tc>
                <a:tc>
                  <a:txBody>
                    <a:bodyPr/>
                    <a:lstStyle/>
                    <a:p>
                      <a:r>
                        <a:rPr lang="en-CZ" sz="400" dirty="0"/>
                        <a:t>GitHub / Actions</a:t>
                      </a:r>
                    </a:p>
                  </a:txBody>
                  <a:tcPr marL="77019" marR="77019" marT="38510" marB="38510"/>
                </a:tc>
                <a:tc>
                  <a:txBody>
                    <a:bodyPr/>
                    <a:lstStyle/>
                    <a:p>
                      <a:r>
                        <a:rPr lang="en-CZ" sz="400" dirty="0"/>
                        <a:t>CVE20243188</a:t>
                      </a:r>
                    </a:p>
                  </a:txBody>
                  <a:tcPr marL="77019" marR="77019" marT="38510" marB="38510"/>
                </a:tc>
                <a:extLst>
                  <a:ext uri="{0D108BD9-81ED-4DB2-BD59-A6C34878D82A}">
                    <a16:rowId xmlns:a16="http://schemas.microsoft.com/office/drawing/2014/main" val="3492292913"/>
                  </a:ext>
                </a:extLst>
              </a:tr>
              <a:tr h="230065">
                <a:tc>
                  <a:txBody>
                    <a:bodyPr/>
                    <a:lstStyle/>
                    <a:p>
                      <a:r>
                        <a:rPr lang="en-CZ" sz="400" dirty="0">
                          <a:solidFill>
                            <a:schemeClr val="tx1"/>
                          </a:solidFill>
                        </a:rPr>
                        <a:t>Shopping cart</a:t>
                      </a:r>
                    </a:p>
                  </a:txBody>
                  <a:tcPr marL="77019" marR="77019" marT="38510" marB="38510"/>
                </a:tc>
                <a:tc>
                  <a:txBody>
                    <a:bodyPr/>
                    <a:lstStyle/>
                    <a:p>
                      <a:r>
                        <a:rPr lang="en-CZ" sz="400" dirty="0">
                          <a:solidFill>
                            <a:schemeClr val="tx1"/>
                          </a:solidFill>
                        </a:rPr>
                        <a:t>JDK 21</a:t>
                      </a:r>
                    </a:p>
                  </a:txBody>
                  <a:tcPr marL="77019" marR="77019" marT="38510" marB="38510"/>
                </a:tc>
                <a:tc>
                  <a:txBody>
                    <a:bodyPr/>
                    <a:lstStyle/>
                    <a:p>
                      <a:r>
                        <a:rPr lang="en-CZ" sz="400" dirty="0"/>
                        <a:t>Spring Boot 3.4.x</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400"/>
                        <a:t>GitHub / Actions</a:t>
                      </a:r>
                    </a:p>
                  </a:txBody>
                  <a:tcPr marL="77019" marR="77019" marT="38510" marB="38510"/>
                </a:tc>
                <a:tc>
                  <a:txBody>
                    <a:bodyPr/>
                    <a:lstStyle/>
                    <a:p>
                      <a:r>
                        <a:rPr lang="en-CZ" sz="400" dirty="0"/>
                        <a:t>CVE20243188</a:t>
                      </a:r>
                    </a:p>
                  </a:txBody>
                  <a:tcPr marL="77019" marR="77019" marT="38510" marB="38510"/>
                </a:tc>
                <a:extLst>
                  <a:ext uri="{0D108BD9-81ED-4DB2-BD59-A6C34878D82A}">
                    <a16:rowId xmlns:a16="http://schemas.microsoft.com/office/drawing/2014/main" val="3250000650"/>
                  </a:ext>
                </a:extLst>
              </a:tr>
              <a:tr h="220150">
                <a:tc>
                  <a:txBody>
                    <a:bodyPr/>
                    <a:lstStyle/>
                    <a:p>
                      <a:r>
                        <a:rPr lang="en-CZ" sz="400">
                          <a:solidFill>
                            <a:schemeClr val="tx1"/>
                          </a:solidFill>
                        </a:rPr>
                        <a:t>Payment</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400" dirty="0">
                          <a:solidFill>
                            <a:schemeClr val="tx1"/>
                          </a:solidFill>
                        </a:rPr>
                        <a:t>JDK 21</a:t>
                      </a:r>
                    </a:p>
                    <a:p>
                      <a:endParaRPr lang="en-CZ" sz="400" dirty="0">
                        <a:solidFill>
                          <a:schemeClr val="tx1"/>
                        </a:solidFill>
                      </a:endParaRPr>
                    </a:p>
                  </a:txBody>
                  <a:tcPr marL="77019" marR="77019" marT="38510" marB="38510"/>
                </a:tc>
                <a:tc>
                  <a:txBody>
                    <a:bodyPr/>
                    <a:lstStyle/>
                    <a:p>
                      <a:r>
                        <a:rPr lang="en-CZ" sz="400" dirty="0"/>
                        <a:t>Spring Boot 3.4.x</a:t>
                      </a:r>
                    </a:p>
                  </a:txBody>
                  <a:tcPr marL="77019" marR="77019" marT="38510" marB="38510"/>
                </a:tc>
                <a:tc>
                  <a:txBody>
                    <a:bodyPr/>
                    <a:lstStyle/>
                    <a:p>
                      <a:r>
                        <a:rPr lang="en-CZ" sz="400" dirty="0"/>
                        <a:t>GitHub / Actions</a:t>
                      </a:r>
                    </a:p>
                  </a:txBody>
                  <a:tcPr marL="77019" marR="77019" marT="38510" marB="38510"/>
                </a:tc>
                <a:tc>
                  <a:txBody>
                    <a:bodyPr/>
                    <a:lstStyle/>
                    <a:p>
                      <a:r>
                        <a:rPr lang="en-CZ" sz="400" dirty="0"/>
                        <a:t>CVE20243188</a:t>
                      </a:r>
                    </a:p>
                  </a:txBody>
                  <a:tcPr marL="77019" marR="77019" marT="38510" marB="38510"/>
                </a:tc>
                <a:extLst>
                  <a:ext uri="{0D108BD9-81ED-4DB2-BD59-A6C34878D82A}">
                    <a16:rowId xmlns:a16="http://schemas.microsoft.com/office/drawing/2014/main" val="4287324457"/>
                  </a:ext>
                </a:extLst>
              </a:tr>
              <a:tr h="229838">
                <a:tc>
                  <a:txBody>
                    <a:bodyPr/>
                    <a:lstStyle/>
                    <a:p>
                      <a:r>
                        <a:rPr lang="en-CZ" sz="400">
                          <a:solidFill>
                            <a:schemeClr val="tx1"/>
                          </a:solidFill>
                        </a:rPr>
                        <a:t>Stock</a:t>
                      </a:r>
                    </a:p>
                  </a:txBody>
                  <a:tcPr marL="77019" marR="77019" marT="38510" marB="38510"/>
                </a:tc>
                <a:tc>
                  <a:txBody>
                    <a:bodyPr/>
                    <a:lstStyle/>
                    <a:p>
                      <a:r>
                        <a:rPr lang="en-CZ" sz="400" dirty="0">
                          <a:solidFill>
                            <a:schemeClr val="tx1"/>
                          </a:solidFill>
                        </a:rPr>
                        <a:t>JDK 21</a:t>
                      </a:r>
                    </a:p>
                  </a:txBody>
                  <a:tcPr marL="77019" marR="77019" marT="38510" marB="38510"/>
                </a:tc>
                <a:tc>
                  <a:txBody>
                    <a:bodyPr/>
                    <a:lstStyle/>
                    <a:p>
                      <a:r>
                        <a:rPr lang="en-CZ" sz="400" dirty="0"/>
                        <a:t>Spring Boot 3.4.x</a:t>
                      </a:r>
                    </a:p>
                  </a:txBody>
                  <a:tcPr marL="77019" marR="77019" marT="38510" marB="38510"/>
                </a:tc>
                <a:tc>
                  <a:txBody>
                    <a:bodyPr/>
                    <a:lstStyle/>
                    <a:p>
                      <a:r>
                        <a:rPr lang="en-CZ" sz="400" dirty="0"/>
                        <a:t>GitHub / Actions</a:t>
                      </a:r>
                    </a:p>
                  </a:txBody>
                  <a:tcPr marL="77019" marR="77019" marT="38510" marB="38510"/>
                </a:tc>
                <a:tc>
                  <a:txBody>
                    <a:bodyPr/>
                    <a:lstStyle/>
                    <a:p>
                      <a:r>
                        <a:rPr lang="en-CZ" sz="400" dirty="0"/>
                        <a:t>CVE20243188</a:t>
                      </a:r>
                    </a:p>
                  </a:txBody>
                  <a:tcPr marL="77019" marR="77019" marT="38510" marB="38510"/>
                </a:tc>
                <a:extLst>
                  <a:ext uri="{0D108BD9-81ED-4DB2-BD59-A6C34878D82A}">
                    <a16:rowId xmlns:a16="http://schemas.microsoft.com/office/drawing/2014/main" val="2159761817"/>
                  </a:ext>
                </a:extLst>
              </a:tr>
              <a:tr h="204540">
                <a:tc>
                  <a:txBody>
                    <a:bodyPr/>
                    <a:lstStyle/>
                    <a:p>
                      <a:r>
                        <a:rPr lang="en-CZ" sz="400">
                          <a:solidFill>
                            <a:schemeClr val="tx1"/>
                          </a:solidFill>
                        </a:rPr>
                        <a:t>Delivery</a:t>
                      </a:r>
                    </a:p>
                  </a:txBody>
                  <a:tcPr marL="77019" marR="77019" marT="38510" marB="38510"/>
                </a:tc>
                <a:tc>
                  <a:txBody>
                    <a:bodyPr/>
                    <a:lstStyle/>
                    <a:p>
                      <a:r>
                        <a:rPr lang="en-CZ" sz="400" dirty="0">
                          <a:solidFill>
                            <a:schemeClr val="tx1"/>
                          </a:solidFill>
                        </a:rPr>
                        <a:t>JDK 21</a:t>
                      </a:r>
                    </a:p>
                  </a:txBody>
                  <a:tcPr marL="77019" marR="77019" marT="38510" marB="38510"/>
                </a:tc>
                <a:tc>
                  <a:txBody>
                    <a:bodyPr/>
                    <a:lstStyle/>
                    <a:p>
                      <a:r>
                        <a:rPr lang="en-CZ" sz="400" dirty="0"/>
                        <a:t>Spring Boot 3.4.x</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400"/>
                        <a:t>GitHub / Actions</a:t>
                      </a:r>
                    </a:p>
                  </a:txBody>
                  <a:tcPr marL="77019" marR="77019" marT="38510" marB="38510"/>
                </a:tc>
                <a:tc>
                  <a:txBody>
                    <a:bodyPr/>
                    <a:lstStyle/>
                    <a:p>
                      <a:r>
                        <a:rPr lang="en-CZ" sz="400" dirty="0"/>
                        <a:t>CVE20243188</a:t>
                      </a:r>
                    </a:p>
                  </a:txBody>
                  <a:tcPr marL="77019" marR="77019" marT="38510" marB="38510"/>
                </a:tc>
                <a:extLst>
                  <a:ext uri="{0D108BD9-81ED-4DB2-BD59-A6C34878D82A}">
                    <a16:rowId xmlns:a16="http://schemas.microsoft.com/office/drawing/2014/main" val="1981265296"/>
                  </a:ext>
                </a:extLst>
              </a:tr>
              <a:tr h="230636">
                <a:tc>
                  <a:txBody>
                    <a:bodyPr/>
                    <a:lstStyle/>
                    <a:p>
                      <a:r>
                        <a:rPr lang="en-CZ" sz="400">
                          <a:solidFill>
                            <a:schemeClr val="tx1"/>
                          </a:solidFill>
                        </a:rPr>
                        <a:t>Reporting</a:t>
                      </a:r>
                    </a:p>
                  </a:txBody>
                  <a:tcPr marL="77019" marR="77019" marT="38510" marB="38510"/>
                </a:tc>
                <a:tc>
                  <a:txBody>
                    <a:bodyPr/>
                    <a:lstStyle/>
                    <a:p>
                      <a:r>
                        <a:rPr lang="en-CZ" sz="400" dirty="0">
                          <a:solidFill>
                            <a:schemeClr val="tx1"/>
                          </a:solidFill>
                        </a:rPr>
                        <a:t>JDK 21</a:t>
                      </a:r>
                    </a:p>
                  </a:txBody>
                  <a:tcPr marL="77019" marR="77019" marT="38510" marB="38510"/>
                </a:tc>
                <a:tc>
                  <a:txBody>
                    <a:bodyPr/>
                    <a:lstStyle/>
                    <a:p>
                      <a:r>
                        <a:rPr lang="en-CZ" sz="400" dirty="0"/>
                        <a:t>Spring Boot 3.4.x</a:t>
                      </a:r>
                    </a:p>
                  </a:txBody>
                  <a:tcPr marL="77019" marR="77019" marT="38510" marB="38510"/>
                </a:tc>
                <a:tc>
                  <a:txBody>
                    <a:bodyPr/>
                    <a:lstStyle/>
                    <a:p>
                      <a:r>
                        <a:rPr lang="en-CZ" sz="400" dirty="0"/>
                        <a:t>GitHub / Actions</a:t>
                      </a:r>
                    </a:p>
                  </a:txBody>
                  <a:tcPr marL="77019" marR="77019" marT="38510" marB="38510"/>
                </a:tc>
                <a:tc>
                  <a:txBody>
                    <a:bodyPr/>
                    <a:lstStyle/>
                    <a:p>
                      <a:r>
                        <a:rPr lang="en-CZ" sz="400" dirty="0"/>
                        <a:t>CVE20243188</a:t>
                      </a:r>
                    </a:p>
                  </a:txBody>
                  <a:tcPr marL="77019" marR="77019" marT="38510" marB="38510"/>
                </a:tc>
                <a:extLst>
                  <a:ext uri="{0D108BD9-81ED-4DB2-BD59-A6C34878D82A}">
                    <a16:rowId xmlns:a16="http://schemas.microsoft.com/office/drawing/2014/main" val="3565159330"/>
                  </a:ext>
                </a:extLst>
              </a:tr>
              <a:tr h="238982">
                <a:tc>
                  <a:txBody>
                    <a:bodyPr/>
                    <a:lstStyle/>
                    <a:p>
                      <a:r>
                        <a:rPr lang="en-CZ" sz="400">
                          <a:solidFill>
                            <a:schemeClr val="tx1"/>
                          </a:solidFill>
                        </a:rPr>
                        <a:t>CRM</a:t>
                      </a:r>
                    </a:p>
                  </a:txBody>
                  <a:tcPr marL="77019" marR="77019" marT="38510" marB="38510"/>
                </a:tc>
                <a:tc>
                  <a:txBody>
                    <a:bodyPr/>
                    <a:lstStyle/>
                    <a:p>
                      <a:r>
                        <a:rPr lang="en-CZ" sz="400" dirty="0">
                          <a:solidFill>
                            <a:schemeClr val="tx1"/>
                          </a:solidFill>
                        </a:rPr>
                        <a:t>JDK 21</a:t>
                      </a:r>
                    </a:p>
                  </a:txBody>
                  <a:tcPr marL="77019" marR="77019" marT="38510" marB="38510"/>
                </a:tc>
                <a:tc>
                  <a:txBody>
                    <a:bodyPr/>
                    <a:lstStyle/>
                    <a:p>
                      <a:r>
                        <a:rPr lang="en-CZ" sz="400" dirty="0"/>
                        <a:t>Spring Boot 3.4.x</a:t>
                      </a:r>
                    </a:p>
                  </a:txBody>
                  <a:tcPr marL="77019" marR="77019" marT="38510" marB="38510"/>
                </a:tc>
                <a:tc>
                  <a:txBody>
                    <a:bodyPr/>
                    <a:lstStyle/>
                    <a:p>
                      <a:r>
                        <a:rPr lang="en-CZ" sz="400" dirty="0"/>
                        <a:t>GitHub / Actions</a:t>
                      </a:r>
                    </a:p>
                  </a:txBody>
                  <a:tcPr marL="77019" marR="77019" marT="38510" marB="38510"/>
                </a:tc>
                <a:tc>
                  <a:txBody>
                    <a:bodyPr/>
                    <a:lstStyle/>
                    <a:p>
                      <a:r>
                        <a:rPr lang="en-CZ" sz="400" dirty="0"/>
                        <a:t>CVE20243188</a:t>
                      </a:r>
                    </a:p>
                  </a:txBody>
                  <a:tcPr marL="77019" marR="77019" marT="38510" marB="38510"/>
                </a:tc>
                <a:extLst>
                  <a:ext uri="{0D108BD9-81ED-4DB2-BD59-A6C34878D82A}">
                    <a16:rowId xmlns:a16="http://schemas.microsoft.com/office/drawing/2014/main" val="810094655"/>
                  </a:ext>
                </a:extLst>
              </a:tr>
            </a:tbl>
          </a:graphicData>
        </a:graphic>
      </p:graphicFrame>
      <p:graphicFrame>
        <p:nvGraphicFramePr>
          <p:cNvPr id="13" name="TextBox 9">
            <a:extLst>
              <a:ext uri="{FF2B5EF4-FFF2-40B4-BE49-F238E27FC236}">
                <a16:creationId xmlns:a16="http://schemas.microsoft.com/office/drawing/2014/main" id="{28121D98-A71E-F15E-AE74-63C51A92A564}"/>
              </a:ext>
            </a:extLst>
          </p:cNvPr>
          <p:cNvGraphicFramePr/>
          <p:nvPr>
            <p:extLst>
              <p:ext uri="{D42A27DB-BD31-4B8C-83A1-F6EECF244321}">
                <p14:modId xmlns:p14="http://schemas.microsoft.com/office/powerpoint/2010/main" val="1070983631"/>
              </p:ext>
            </p:extLst>
          </p:nvPr>
        </p:nvGraphicFramePr>
        <p:xfrm>
          <a:off x="338904" y="556313"/>
          <a:ext cx="4770226" cy="3683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2594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F616A5-1F6B-58BE-2646-E3CF6A2811BB}"/>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B91FF14-BC7E-D93F-8BC5-227D180E05DD}"/>
              </a:ext>
            </a:extLst>
          </p:cNvPr>
          <p:cNvSpPr>
            <a:spLocks noGrp="1"/>
          </p:cNvSpPr>
          <p:nvPr>
            <p:ph type="title"/>
          </p:nvPr>
        </p:nvSpPr>
        <p:spPr>
          <a:xfrm>
            <a:off x="6513788" y="365126"/>
            <a:ext cx="4840010" cy="657980"/>
          </a:xfrm>
        </p:spPr>
        <p:txBody>
          <a:bodyPr vert="horz" lIns="91440" tIns="45720" rIns="91440" bIns="45720" rtlCol="0" anchor="ctr">
            <a:normAutofit/>
          </a:bodyPr>
          <a:lstStyle/>
          <a:p>
            <a:r>
              <a:rPr lang="en-US" sz="2800" dirty="0" err="1"/>
              <a:t>Řízený</a:t>
            </a:r>
            <a:r>
              <a:rPr lang="en-US" sz="2800" dirty="0"/>
              <a:t> tech stack</a:t>
            </a:r>
          </a:p>
        </p:txBody>
      </p:sp>
      <p:pic>
        <p:nvPicPr>
          <p:cNvPr id="2" name="Picture 1" descr="muž dostal nápad">
            <a:extLst>
              <a:ext uri="{FF2B5EF4-FFF2-40B4-BE49-F238E27FC236}">
                <a16:creationId xmlns:a16="http://schemas.microsoft.com/office/drawing/2014/main" id="{1FA1A64D-2BEC-73D6-C145-1561527DF99E}"/>
              </a:ext>
            </a:extLst>
          </p:cNvPr>
          <p:cNvPicPr>
            <a:picLocks noChangeAspect="1"/>
          </p:cNvPicPr>
          <p:nvPr/>
        </p:nvPicPr>
        <p:blipFill>
          <a:blip r:embed="rId2"/>
          <a:srcRect r="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 Placeholder 4">
            <a:extLst>
              <a:ext uri="{FF2B5EF4-FFF2-40B4-BE49-F238E27FC236}">
                <a16:creationId xmlns:a16="http://schemas.microsoft.com/office/drawing/2014/main" id="{524EA9E9-A2B7-AF79-90CA-2E8B35CC5877}"/>
              </a:ext>
            </a:extLst>
          </p:cNvPr>
          <p:cNvSpPr>
            <a:spLocks noGrp="1"/>
          </p:cNvSpPr>
          <p:nvPr>
            <p:ph type="body" sz="half" idx="2"/>
          </p:nvPr>
        </p:nvSpPr>
        <p:spPr>
          <a:xfrm>
            <a:off x="6513788" y="1106232"/>
            <a:ext cx="5181580" cy="5249774"/>
          </a:xfrm>
        </p:spPr>
        <p:txBody>
          <a:bodyPr vert="horz" lIns="91440" tIns="45720" rIns="91440" bIns="45720" rtlCol="0">
            <a:normAutofit/>
          </a:bodyPr>
          <a:lstStyle/>
          <a:p>
            <a:pPr marL="285750" indent="-228600">
              <a:buFont typeface="Arial" panose="020B0604020202020204" pitchFamily="34" charset="0"/>
              <a:buChar char="•"/>
            </a:pPr>
            <a:r>
              <a:rPr lang="en-US" dirty="0" err="1"/>
              <a:t>Definice</a:t>
            </a:r>
            <a:r>
              <a:rPr lang="en-US" dirty="0"/>
              <a:t> </a:t>
            </a:r>
            <a:r>
              <a:rPr lang="en-US" dirty="0" err="1"/>
              <a:t>použitých</a:t>
            </a:r>
            <a:r>
              <a:rPr lang="en-US" dirty="0"/>
              <a:t> </a:t>
            </a:r>
            <a:r>
              <a:rPr lang="en-US" dirty="0" err="1"/>
              <a:t>technologií</a:t>
            </a:r>
            <a:endParaRPr lang="en-US" dirty="0"/>
          </a:p>
          <a:p>
            <a:pPr marL="285750" indent="-228600">
              <a:buFont typeface="Arial" panose="020B0604020202020204" pitchFamily="34" charset="0"/>
              <a:buChar char="•"/>
            </a:pPr>
            <a:r>
              <a:rPr lang="en-US" dirty="0" err="1"/>
              <a:t>Předpřipravené</a:t>
            </a:r>
            <a:r>
              <a:rPr lang="en-US" dirty="0"/>
              <a:t> / </a:t>
            </a:r>
            <a:r>
              <a:rPr lang="en-US" dirty="0" err="1"/>
              <a:t>předkonfigurované</a:t>
            </a:r>
            <a:r>
              <a:rPr lang="en-US" dirty="0"/>
              <a:t> </a:t>
            </a:r>
            <a:r>
              <a:rPr lang="en-US" dirty="0" err="1"/>
              <a:t>komponenty</a:t>
            </a:r>
            <a:endParaRPr lang="en-US" dirty="0"/>
          </a:p>
          <a:p>
            <a:pPr marL="742950" lvl="1" indent="-228600">
              <a:buFont typeface="Arial" panose="020B0604020202020204" pitchFamily="34" charset="0"/>
              <a:buChar char="•"/>
            </a:pPr>
            <a:r>
              <a:rPr lang="en-US" sz="1600" dirty="0" err="1"/>
              <a:t>Vhodná</a:t>
            </a:r>
            <a:r>
              <a:rPr lang="en-US" sz="1600" dirty="0"/>
              <a:t> </a:t>
            </a:r>
            <a:r>
              <a:rPr lang="en-US" sz="1600" dirty="0" err="1"/>
              <a:t>volba</a:t>
            </a:r>
            <a:r>
              <a:rPr lang="en-US" sz="1600" dirty="0"/>
              <a:t> </a:t>
            </a:r>
            <a:r>
              <a:rPr lang="en-US" sz="1600" dirty="0" err="1"/>
              <a:t>výchozích</a:t>
            </a:r>
            <a:r>
              <a:rPr lang="en-US" sz="1600" dirty="0"/>
              <a:t> </a:t>
            </a:r>
            <a:r>
              <a:rPr lang="en-US" sz="1600" dirty="0" err="1"/>
              <a:t>hodnot</a:t>
            </a:r>
            <a:endParaRPr lang="en-US" sz="1600" dirty="0"/>
          </a:p>
          <a:p>
            <a:pPr marL="742950" lvl="1" indent="-228600">
              <a:buFont typeface="Arial" panose="020B0604020202020204" pitchFamily="34" charset="0"/>
              <a:buChar char="•"/>
            </a:pPr>
            <a:r>
              <a:rPr lang="en-US" sz="1600" dirty="0" err="1"/>
              <a:t>Konvence</a:t>
            </a:r>
            <a:r>
              <a:rPr lang="en-US" sz="1600" dirty="0"/>
              <a:t> </a:t>
            </a:r>
            <a:r>
              <a:rPr lang="en-US" sz="1600" dirty="0" err="1"/>
              <a:t>nad</a:t>
            </a:r>
            <a:r>
              <a:rPr lang="en-US" sz="1600" dirty="0"/>
              <a:t> </a:t>
            </a:r>
            <a:r>
              <a:rPr lang="en-US" sz="1600" dirty="0" err="1"/>
              <a:t>konfigurací</a:t>
            </a:r>
            <a:endParaRPr lang="en-US" sz="1600" dirty="0"/>
          </a:p>
          <a:p>
            <a:pPr marL="285750" indent="-228600">
              <a:buFont typeface="Arial" panose="020B0604020202020204" pitchFamily="34" charset="0"/>
              <a:buChar char="•"/>
            </a:pPr>
            <a:r>
              <a:rPr lang="en-US" dirty="0" err="1"/>
              <a:t>Standardizace</a:t>
            </a:r>
            <a:r>
              <a:rPr lang="en-US" dirty="0"/>
              <a:t> a </a:t>
            </a:r>
            <a:r>
              <a:rPr lang="en-US" dirty="0" err="1"/>
              <a:t>vynutitelnost</a:t>
            </a:r>
            <a:endParaRPr lang="en-US" dirty="0"/>
          </a:p>
          <a:p>
            <a:pPr marL="742950" lvl="1" indent="-228600">
              <a:buFont typeface="Arial" panose="020B0604020202020204" pitchFamily="34" charset="0"/>
              <a:buChar char="•"/>
            </a:pPr>
            <a:r>
              <a:rPr lang="en-US" sz="1600" dirty="0" err="1"/>
              <a:t>Postupů</a:t>
            </a:r>
            <a:endParaRPr lang="en-US" sz="1600" dirty="0"/>
          </a:p>
          <a:p>
            <a:pPr marL="742950" lvl="1" indent="-228600">
              <a:buFont typeface="Arial" panose="020B0604020202020204" pitchFamily="34" charset="0"/>
              <a:buChar char="•"/>
            </a:pPr>
            <a:r>
              <a:rPr lang="en-US" sz="1600" dirty="0" err="1"/>
              <a:t>Verzí</a:t>
            </a:r>
            <a:r>
              <a:rPr lang="en-US" sz="1600" dirty="0"/>
              <a:t> </a:t>
            </a:r>
            <a:r>
              <a:rPr lang="en-US" sz="1600" dirty="0" err="1"/>
              <a:t>knihoven</a:t>
            </a:r>
            <a:r>
              <a:rPr lang="en-US" sz="1600" dirty="0"/>
              <a:t> a </a:t>
            </a:r>
            <a:r>
              <a:rPr lang="en-US" sz="1600" dirty="0" err="1"/>
              <a:t>Frameworků</a:t>
            </a:r>
            <a:endParaRPr lang="en-US" sz="1600" dirty="0"/>
          </a:p>
          <a:p>
            <a:pPr marL="285750" indent="-228600">
              <a:buFont typeface="Arial" panose="020B0604020202020204" pitchFamily="34" charset="0"/>
              <a:buChar char="•"/>
            </a:pPr>
            <a:r>
              <a:rPr lang="en-US" dirty="0" err="1"/>
              <a:t>Šířka</a:t>
            </a:r>
            <a:r>
              <a:rPr lang="en-US" dirty="0"/>
              <a:t> Tech </a:t>
            </a:r>
            <a:r>
              <a:rPr lang="en-US" dirty="0" err="1"/>
              <a:t>Stacku</a:t>
            </a:r>
            <a:endParaRPr lang="en-US" dirty="0"/>
          </a:p>
          <a:p>
            <a:pPr marL="742950" lvl="1" indent="-228600">
              <a:buFont typeface="Arial" panose="020B0604020202020204" pitchFamily="34" charset="0"/>
              <a:buChar char="•"/>
            </a:pPr>
            <a:r>
              <a:rPr lang="en-US" sz="1600" dirty="0" err="1"/>
              <a:t>Tlačit</a:t>
            </a:r>
            <a:r>
              <a:rPr lang="en-US" sz="1600" dirty="0"/>
              <a:t> </a:t>
            </a:r>
            <a:r>
              <a:rPr lang="en-US" sz="1600" dirty="0" err="1"/>
              <a:t>na</a:t>
            </a:r>
            <a:r>
              <a:rPr lang="en-US" sz="1600" dirty="0"/>
              <a:t> </a:t>
            </a:r>
            <a:r>
              <a:rPr lang="en-US" sz="1600" dirty="0" err="1"/>
              <a:t>minimální</a:t>
            </a:r>
            <a:r>
              <a:rPr lang="en-US" sz="1600" dirty="0"/>
              <a:t> </a:t>
            </a:r>
            <a:r>
              <a:rPr lang="en-US" sz="1600" dirty="0" err="1"/>
              <a:t>možnou</a:t>
            </a:r>
            <a:r>
              <a:rPr lang="en-US" sz="1600" dirty="0"/>
              <a:t> </a:t>
            </a:r>
            <a:r>
              <a:rPr lang="en-US" sz="1600" dirty="0" err="1"/>
              <a:t>šířku</a:t>
            </a:r>
            <a:endParaRPr lang="en-US" sz="1600" dirty="0"/>
          </a:p>
          <a:p>
            <a:pPr marL="742950" lvl="1" indent="-228600">
              <a:buFont typeface="Arial" panose="020B0604020202020204" pitchFamily="34" charset="0"/>
              <a:buChar char="•"/>
            </a:pPr>
            <a:r>
              <a:rPr lang="en-US" sz="1600" dirty="0" err="1"/>
              <a:t>Pozor</a:t>
            </a:r>
            <a:r>
              <a:rPr lang="en-US" sz="1600" dirty="0"/>
              <a:t> </a:t>
            </a:r>
            <a:r>
              <a:rPr lang="en-US" sz="1600" dirty="0" err="1"/>
              <a:t>na</a:t>
            </a:r>
            <a:r>
              <a:rPr lang="en-US" sz="1600" dirty="0"/>
              <a:t> “Use right tool for the right job”</a:t>
            </a:r>
          </a:p>
          <a:p>
            <a:pPr marL="285750" indent="-228600">
              <a:buFont typeface="Arial" panose="020B0604020202020204" pitchFamily="34" charset="0"/>
              <a:buChar char="•"/>
            </a:pPr>
            <a:r>
              <a:rPr lang="en-US" dirty="0" err="1"/>
              <a:t>Zajištění</a:t>
            </a:r>
            <a:r>
              <a:rPr lang="en-US" dirty="0"/>
              <a:t> </a:t>
            </a:r>
            <a:r>
              <a:rPr lang="en-US" b="1" dirty="0"/>
              <a:t>DRY</a:t>
            </a:r>
            <a:r>
              <a:rPr lang="en-US" dirty="0"/>
              <a:t> </a:t>
            </a:r>
            <a:r>
              <a:rPr lang="en-US" dirty="0" err="1"/>
              <a:t>principu</a:t>
            </a:r>
            <a:endParaRPr lang="en-US" dirty="0"/>
          </a:p>
          <a:p>
            <a:pPr marL="742950" lvl="1" indent="-228600">
              <a:buFont typeface="Arial" panose="020B0604020202020204" pitchFamily="34" charset="0"/>
              <a:buChar char="•"/>
            </a:pPr>
            <a:r>
              <a:rPr lang="en-US" sz="1600" dirty="0"/>
              <a:t>Tech Stack As a Code</a:t>
            </a:r>
          </a:p>
          <a:p>
            <a:pPr marL="742950" lvl="1" indent="-228600">
              <a:buFont typeface="Arial" panose="020B0604020202020204" pitchFamily="34" charset="0"/>
              <a:buChar char="•"/>
            </a:pPr>
            <a:r>
              <a:rPr lang="en-US" sz="1600" dirty="0"/>
              <a:t>BOM (Bill of materials) / Parent </a:t>
            </a:r>
            <a:r>
              <a:rPr lang="en-US" sz="1600" dirty="0" err="1"/>
              <a:t>pomy</a:t>
            </a:r>
            <a:endParaRPr lang="en-US" sz="1600" dirty="0"/>
          </a:p>
          <a:p>
            <a:pPr marL="742950" lvl="1" indent="-228600">
              <a:buFont typeface="Arial" panose="020B0604020202020204" pitchFamily="34" charset="0"/>
              <a:buChar char="•"/>
            </a:pPr>
            <a:r>
              <a:rPr lang="en-US" sz="1600" dirty="0" err="1"/>
              <a:t>Šablony</a:t>
            </a:r>
            <a:endParaRPr lang="en-US" sz="1600" dirty="0"/>
          </a:p>
          <a:p>
            <a:pPr marL="742950" lvl="1" indent="-228600">
              <a:buFont typeface="Arial" panose="020B0604020202020204" pitchFamily="34" charset="0"/>
              <a:buChar char="•"/>
            </a:pPr>
            <a:r>
              <a:rPr lang="en-US" sz="1600" dirty="0" err="1"/>
              <a:t>Verzování</a:t>
            </a:r>
            <a:endParaRPr lang="en-US" sz="1600" dirty="0"/>
          </a:p>
          <a:p>
            <a:pPr marL="742950" lvl="1" indent="-228600">
              <a:buFont typeface="Arial" panose="020B0604020202020204" pitchFamily="34" charset="0"/>
              <a:buChar char="•"/>
            </a:pPr>
            <a:endParaRPr lang="en-US" sz="1600" dirty="0"/>
          </a:p>
          <a:p>
            <a:pPr marL="57150" indent="-228600">
              <a:buFont typeface="Arial" panose="020B0604020202020204" pitchFamily="34" charset="0"/>
              <a:buChar char="•"/>
            </a:pPr>
            <a:r>
              <a:rPr lang="en-US" b="1" dirty="0" err="1"/>
              <a:t>Schopnost</a:t>
            </a:r>
            <a:r>
              <a:rPr lang="en-US" b="1" dirty="0"/>
              <a:t> </a:t>
            </a:r>
            <a:r>
              <a:rPr lang="en-US" b="1" dirty="0" err="1"/>
              <a:t>efektivně</a:t>
            </a:r>
            <a:r>
              <a:rPr lang="en-US" b="1" dirty="0"/>
              <a:t> </a:t>
            </a:r>
            <a:r>
              <a:rPr lang="en-US" b="1" dirty="0" err="1"/>
              <a:t>upgradovat</a:t>
            </a:r>
            <a:r>
              <a:rPr lang="en-US" b="1" dirty="0"/>
              <a:t> je </a:t>
            </a:r>
            <a:r>
              <a:rPr lang="en-US" b="1" dirty="0" err="1"/>
              <a:t>fundamentální</a:t>
            </a:r>
            <a:endParaRPr lang="en-US" b="1" dirty="0"/>
          </a:p>
          <a:p>
            <a:pPr marL="285750" indent="-228600">
              <a:buFont typeface="Arial" panose="020B0604020202020204" pitchFamily="34" charset="0"/>
              <a:buChar char="•"/>
            </a:pPr>
            <a:endParaRPr lang="en-US" dirty="0"/>
          </a:p>
          <a:p>
            <a:pPr marL="57150" indent="-228600">
              <a:buFont typeface="Arial" panose="020B0604020202020204" pitchFamily="34" charset="0"/>
              <a:buChar char="•"/>
            </a:pPr>
            <a:endParaRPr lang="en-US" dirty="0"/>
          </a:p>
        </p:txBody>
      </p:sp>
    </p:spTree>
    <p:extLst>
      <p:ext uri="{BB962C8B-B14F-4D97-AF65-F5344CB8AC3E}">
        <p14:creationId xmlns:p14="http://schemas.microsoft.com/office/powerpoint/2010/main" val="2684113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2EC290-3898-3292-AAC4-BA26844CD14E}"/>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DB39B72-A1C3-D0D4-A0D0-B260E35DF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6B3A474-EDAE-5055-0F4E-BA6B898FED77}"/>
              </a:ext>
            </a:extLst>
          </p:cNvPr>
          <p:cNvSpPr>
            <a:spLocks noGrp="1"/>
          </p:cNvSpPr>
          <p:nvPr>
            <p:ph type="title"/>
          </p:nvPr>
        </p:nvSpPr>
        <p:spPr>
          <a:xfrm>
            <a:off x="6513788" y="365126"/>
            <a:ext cx="4840010" cy="657980"/>
          </a:xfrm>
        </p:spPr>
        <p:txBody>
          <a:bodyPr vert="horz" lIns="91440" tIns="45720" rIns="91440" bIns="45720" rtlCol="0" anchor="ctr">
            <a:normAutofit/>
          </a:bodyPr>
          <a:lstStyle/>
          <a:p>
            <a:r>
              <a:rPr lang="en-US" sz="2800"/>
              <a:t>Techstack as a code v Mavenu</a:t>
            </a:r>
            <a:endParaRPr lang="en-US" sz="2800" dirty="0"/>
          </a:p>
        </p:txBody>
      </p:sp>
      <p:pic>
        <p:nvPicPr>
          <p:cNvPr id="6" name="Picture 5">
            <a:extLst>
              <a:ext uri="{FF2B5EF4-FFF2-40B4-BE49-F238E27FC236}">
                <a16:creationId xmlns:a16="http://schemas.microsoft.com/office/drawing/2014/main" id="{3AE452B0-AE54-AE14-96B6-AD26A41FFB9E}"/>
              </a:ext>
            </a:extLst>
          </p:cNvPr>
          <p:cNvPicPr>
            <a:picLocks noChangeAspect="1"/>
          </p:cNvPicPr>
          <p:nvPr/>
        </p:nvPicPr>
        <p:blipFill>
          <a:blip r:embed="rId2"/>
          <a:stretch>
            <a:fillRect/>
          </a:stretch>
        </p:blipFill>
        <p:spPr>
          <a:xfrm>
            <a:off x="6594" y="1023106"/>
            <a:ext cx="6087882" cy="5601500"/>
          </a:xfrm>
          <a:prstGeom prst="rect">
            <a:avLst/>
          </a:prstGeom>
        </p:spPr>
      </p:pic>
      <p:graphicFrame>
        <p:nvGraphicFramePr>
          <p:cNvPr id="35" name="Text Placeholder 4">
            <a:extLst>
              <a:ext uri="{FF2B5EF4-FFF2-40B4-BE49-F238E27FC236}">
                <a16:creationId xmlns:a16="http://schemas.microsoft.com/office/drawing/2014/main" id="{31BD08B8-3F8F-7D35-B44C-2DCB4C24CD93}"/>
              </a:ext>
            </a:extLst>
          </p:cNvPr>
          <p:cNvGraphicFramePr/>
          <p:nvPr>
            <p:extLst>
              <p:ext uri="{D42A27DB-BD31-4B8C-83A1-F6EECF244321}">
                <p14:modId xmlns:p14="http://schemas.microsoft.com/office/powerpoint/2010/main" val="799518682"/>
              </p:ext>
            </p:extLst>
          </p:nvPr>
        </p:nvGraphicFramePr>
        <p:xfrm>
          <a:off x="6513788" y="1106232"/>
          <a:ext cx="5181580" cy="5249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7165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6A14C7-2B9F-C598-4153-46995B76A7E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EF0FCBB-76FD-1154-2EAC-753007164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6FD7F5C-EA61-A036-A497-C136E1CD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32CE53-F20D-DCB0-31E4-7439B085424A}"/>
              </a:ext>
            </a:extLst>
          </p:cNvPr>
          <p:cNvSpPr>
            <a:spLocks noGrp="1"/>
          </p:cNvSpPr>
          <p:nvPr>
            <p:ph type="title"/>
          </p:nvPr>
        </p:nvSpPr>
        <p:spPr>
          <a:xfrm>
            <a:off x="838200" y="365125"/>
            <a:ext cx="8682318" cy="1699744"/>
          </a:xfrm>
        </p:spPr>
        <p:txBody>
          <a:bodyPr vert="horz" lIns="91440" tIns="45720" rIns="91440" bIns="45720" rtlCol="0" anchor="ctr">
            <a:normAutofit/>
          </a:bodyPr>
          <a:lstStyle/>
          <a:p>
            <a:r>
              <a:rPr lang="en-US" sz="4000" dirty="0"/>
              <a:t>Tech stack best practices</a:t>
            </a:r>
          </a:p>
        </p:txBody>
      </p:sp>
      <p:sp>
        <p:nvSpPr>
          <p:cNvPr id="4" name="Text Placeholder 3">
            <a:extLst>
              <a:ext uri="{FF2B5EF4-FFF2-40B4-BE49-F238E27FC236}">
                <a16:creationId xmlns:a16="http://schemas.microsoft.com/office/drawing/2014/main" id="{07562356-7D40-85AA-CAF2-126DEA7B14FD}"/>
              </a:ext>
            </a:extLst>
          </p:cNvPr>
          <p:cNvSpPr>
            <a:spLocks noGrp="1"/>
          </p:cNvSpPr>
          <p:nvPr>
            <p:ph type="body" sz="half" idx="2"/>
          </p:nvPr>
        </p:nvSpPr>
        <p:spPr>
          <a:xfrm>
            <a:off x="838200" y="1768288"/>
            <a:ext cx="10638865" cy="4408675"/>
          </a:xfrm>
        </p:spPr>
        <p:txBody>
          <a:bodyPr vert="horz" lIns="91440" tIns="45720" rIns="91440" bIns="45720" rtlCol="0">
            <a:normAutofit/>
          </a:bodyPr>
          <a:lstStyle/>
          <a:p>
            <a:pPr marL="285750" indent="-228600">
              <a:buFont typeface="Arial" panose="020B0604020202020204" pitchFamily="34" charset="0"/>
              <a:buChar char="•"/>
            </a:pPr>
            <a:r>
              <a:rPr lang="en-US" sz="2000" dirty="0" err="1"/>
              <a:t>Musí</a:t>
            </a:r>
            <a:r>
              <a:rPr lang="en-US" sz="2000" dirty="0"/>
              <a:t> </a:t>
            </a:r>
            <a:r>
              <a:rPr lang="en-US" sz="2000" dirty="0" err="1"/>
              <a:t>podporovat</a:t>
            </a:r>
            <a:r>
              <a:rPr lang="en-US" sz="2000" dirty="0"/>
              <a:t> </a:t>
            </a:r>
            <a:r>
              <a:rPr lang="en-US" sz="2000" dirty="0" err="1"/>
              <a:t>koexistence</a:t>
            </a:r>
            <a:r>
              <a:rPr lang="en-US" sz="2000" dirty="0"/>
              <a:t> </a:t>
            </a:r>
            <a:r>
              <a:rPr lang="en-US" sz="2000" b="1" dirty="0" err="1"/>
              <a:t>více</a:t>
            </a:r>
            <a:r>
              <a:rPr lang="en-US" sz="2000" b="1" dirty="0"/>
              <a:t> </a:t>
            </a:r>
            <a:r>
              <a:rPr lang="en-US" sz="2000" b="1" dirty="0" err="1"/>
              <a:t>verzí</a:t>
            </a:r>
            <a:r>
              <a:rPr lang="en-US" sz="2000" b="1" dirty="0"/>
              <a:t> </a:t>
            </a:r>
            <a:r>
              <a:rPr lang="en-US" sz="2000" dirty="0" err="1"/>
              <a:t>techstacku</a:t>
            </a:r>
            <a:r>
              <a:rPr lang="en-US" sz="2000" dirty="0"/>
              <a:t> v </a:t>
            </a:r>
            <a:r>
              <a:rPr lang="en-US" sz="2000" dirty="0" err="1"/>
              <a:t>rámci</a:t>
            </a:r>
            <a:r>
              <a:rPr lang="en-US" sz="2000" dirty="0"/>
              <a:t> </a:t>
            </a:r>
            <a:r>
              <a:rPr lang="en-US" sz="2000" dirty="0" err="1"/>
              <a:t>infrastruktury</a:t>
            </a:r>
            <a:r>
              <a:rPr lang="en-US" sz="2000" dirty="0"/>
              <a:t> (</a:t>
            </a:r>
            <a:r>
              <a:rPr lang="en-US" sz="2000" dirty="0" err="1"/>
              <a:t>distribuovaný</a:t>
            </a:r>
            <a:r>
              <a:rPr lang="en-US" sz="2000" dirty="0"/>
              <a:t> </a:t>
            </a:r>
            <a:r>
              <a:rPr lang="en-US" sz="2000" dirty="0" err="1"/>
              <a:t>monolit</a:t>
            </a:r>
            <a:r>
              <a:rPr lang="en-US" sz="2000" dirty="0"/>
              <a:t>)</a:t>
            </a:r>
          </a:p>
          <a:p>
            <a:pPr marL="285750" indent="-228600">
              <a:buFont typeface="Arial" panose="020B0604020202020204" pitchFamily="34" charset="0"/>
              <a:buChar char="•"/>
            </a:pPr>
            <a:r>
              <a:rPr lang="en-US" sz="2000" dirty="0" err="1"/>
              <a:t>Nemíchat</a:t>
            </a:r>
            <a:r>
              <a:rPr lang="en-US" sz="2000" dirty="0"/>
              <a:t> do tech </a:t>
            </a:r>
            <a:r>
              <a:rPr lang="en-US" sz="2000" dirty="0" err="1"/>
              <a:t>stacku</a:t>
            </a:r>
            <a:r>
              <a:rPr lang="en-US" sz="2000" dirty="0"/>
              <a:t> business </a:t>
            </a:r>
            <a:r>
              <a:rPr lang="en-US" sz="2000" dirty="0" err="1"/>
              <a:t>funkcionalitu</a:t>
            </a:r>
            <a:r>
              <a:rPr lang="en-US" sz="2000" dirty="0"/>
              <a:t> (</a:t>
            </a:r>
            <a:r>
              <a:rPr lang="en-US" sz="2000" dirty="0" err="1"/>
              <a:t>distribuovaný</a:t>
            </a:r>
            <a:r>
              <a:rPr lang="en-US" sz="2000" dirty="0"/>
              <a:t> </a:t>
            </a:r>
            <a:r>
              <a:rPr lang="en-US" sz="2000" dirty="0" err="1"/>
              <a:t>monolit</a:t>
            </a:r>
            <a:r>
              <a:rPr lang="en-US" sz="2000" dirty="0"/>
              <a:t>, </a:t>
            </a:r>
            <a:r>
              <a:rPr lang="en-US" sz="2000" dirty="0" err="1"/>
              <a:t>cyklické</a:t>
            </a:r>
            <a:r>
              <a:rPr lang="en-US" sz="2000" dirty="0"/>
              <a:t> </a:t>
            </a:r>
            <a:r>
              <a:rPr lang="en-US" sz="2000" dirty="0" err="1"/>
              <a:t>závislosti</a:t>
            </a:r>
            <a:r>
              <a:rPr lang="en-US" sz="2000" dirty="0"/>
              <a:t>)</a:t>
            </a:r>
          </a:p>
          <a:p>
            <a:pPr marL="285750" indent="-228600">
              <a:buFont typeface="Arial" panose="020B0604020202020204" pitchFamily="34" charset="0"/>
              <a:buChar char="•"/>
            </a:pPr>
            <a:r>
              <a:rPr lang="en-US" sz="2000" dirty="0"/>
              <a:t>Podpora pro </a:t>
            </a:r>
            <a:r>
              <a:rPr lang="en-US" sz="2000" dirty="0" err="1"/>
              <a:t>paralelní</a:t>
            </a:r>
            <a:r>
              <a:rPr lang="en-US" sz="2000" dirty="0"/>
              <a:t> </a:t>
            </a:r>
            <a:r>
              <a:rPr lang="en-US" sz="2000" dirty="0" err="1"/>
              <a:t>provoz</a:t>
            </a:r>
            <a:r>
              <a:rPr lang="en-US" sz="2000" dirty="0"/>
              <a:t> </a:t>
            </a:r>
            <a:r>
              <a:rPr lang="en-US" sz="2000" dirty="0" err="1"/>
              <a:t>více</a:t>
            </a:r>
            <a:r>
              <a:rPr lang="en-US" sz="2000" dirty="0"/>
              <a:t> </a:t>
            </a:r>
            <a:r>
              <a:rPr lang="en-US" sz="2000" dirty="0" err="1"/>
              <a:t>verzí</a:t>
            </a:r>
            <a:r>
              <a:rPr lang="en-US" sz="2000" dirty="0"/>
              <a:t> </a:t>
            </a:r>
            <a:r>
              <a:rPr lang="en-US" sz="2000" dirty="0" err="1"/>
              <a:t>klíčových</a:t>
            </a:r>
            <a:r>
              <a:rPr lang="en-US" sz="2000" dirty="0"/>
              <a:t> </a:t>
            </a:r>
            <a:r>
              <a:rPr lang="en-US" sz="2000" dirty="0" err="1"/>
              <a:t>technologií</a:t>
            </a:r>
            <a:r>
              <a:rPr lang="en-US" sz="2000" dirty="0"/>
              <a:t> v </a:t>
            </a:r>
            <a:r>
              <a:rPr lang="en-US" sz="2000" dirty="0" err="1"/>
              <a:t>rámci</a:t>
            </a:r>
            <a:r>
              <a:rPr lang="en-US" sz="2000" dirty="0"/>
              <a:t> </a:t>
            </a:r>
            <a:r>
              <a:rPr lang="en-US" sz="2000" dirty="0" err="1"/>
              <a:t>jedné</a:t>
            </a:r>
            <a:r>
              <a:rPr lang="en-US" sz="2000" dirty="0"/>
              <a:t> </a:t>
            </a:r>
            <a:r>
              <a:rPr lang="en-US" sz="2000" dirty="0" err="1"/>
              <a:t>verze</a:t>
            </a:r>
            <a:r>
              <a:rPr lang="en-US" sz="2000" dirty="0"/>
              <a:t> tech </a:t>
            </a:r>
            <a:r>
              <a:rPr lang="en-US" sz="2000" dirty="0" err="1"/>
              <a:t>stacku</a:t>
            </a:r>
            <a:r>
              <a:rPr lang="en-US" sz="2000" dirty="0"/>
              <a:t> (db-oracle-11, db-oracle-19, logging-</a:t>
            </a:r>
            <a:r>
              <a:rPr lang="en-US" sz="2000" dirty="0" err="1"/>
              <a:t>splunk</a:t>
            </a:r>
            <a:r>
              <a:rPr lang="en-US" sz="2000" dirty="0"/>
              <a:t>, logging-</a:t>
            </a:r>
            <a:r>
              <a:rPr lang="en-US" sz="2000" dirty="0" err="1"/>
              <a:t>dynatrace</a:t>
            </a:r>
            <a:r>
              <a:rPr lang="en-US" sz="2000" dirty="0"/>
              <a:t>)</a:t>
            </a:r>
          </a:p>
          <a:p>
            <a:pPr marL="285750" indent="-228600">
              <a:buFont typeface="Arial" panose="020B0604020202020204" pitchFamily="34" charset="0"/>
              <a:buChar char="•"/>
            </a:pPr>
            <a:r>
              <a:rPr lang="en-US" sz="2000" dirty="0" err="1"/>
              <a:t>Povinné</a:t>
            </a:r>
            <a:r>
              <a:rPr lang="en-US" sz="2000" dirty="0"/>
              <a:t> a </a:t>
            </a:r>
            <a:r>
              <a:rPr lang="en-US" sz="2000" dirty="0" err="1"/>
              <a:t>nepovinné</a:t>
            </a:r>
            <a:r>
              <a:rPr lang="en-US" sz="2000" dirty="0"/>
              <a:t> </a:t>
            </a:r>
            <a:r>
              <a:rPr lang="en-US" sz="2000" dirty="0" err="1"/>
              <a:t>části</a:t>
            </a:r>
            <a:r>
              <a:rPr lang="en-US" sz="2000" dirty="0"/>
              <a:t> – </a:t>
            </a:r>
            <a:r>
              <a:rPr lang="en-US" sz="2000" dirty="0" err="1"/>
              <a:t>vezmu</a:t>
            </a:r>
            <a:r>
              <a:rPr lang="en-US" sz="2000" dirty="0"/>
              <a:t> </a:t>
            </a:r>
            <a:r>
              <a:rPr lang="en-US" sz="2000" dirty="0" err="1"/>
              <a:t>si</a:t>
            </a:r>
            <a:r>
              <a:rPr lang="en-US" sz="2000" dirty="0"/>
              <a:t> </a:t>
            </a:r>
            <a:r>
              <a:rPr lang="en-US" sz="2000" dirty="0" err="1"/>
              <a:t>pouze</a:t>
            </a:r>
            <a:r>
              <a:rPr lang="en-US" sz="2000" dirty="0"/>
              <a:t> to, co </a:t>
            </a:r>
            <a:r>
              <a:rPr lang="en-US" sz="2000" dirty="0" err="1"/>
              <a:t>na</a:t>
            </a:r>
            <a:r>
              <a:rPr lang="en-US" sz="2000" dirty="0"/>
              <a:t> </a:t>
            </a:r>
            <a:r>
              <a:rPr lang="en-US" sz="2000" dirty="0" err="1"/>
              <a:t>danou</a:t>
            </a:r>
            <a:r>
              <a:rPr lang="en-US" sz="2000" dirty="0"/>
              <a:t> </a:t>
            </a:r>
            <a:r>
              <a:rPr lang="en-US" sz="2000" dirty="0" err="1"/>
              <a:t>službu</a:t>
            </a:r>
            <a:r>
              <a:rPr lang="en-US" sz="2000" dirty="0"/>
              <a:t> </a:t>
            </a:r>
            <a:r>
              <a:rPr lang="en-US" sz="2000" dirty="0" err="1"/>
              <a:t>potřebuji</a:t>
            </a:r>
            <a:endParaRPr lang="en-US" sz="2000" dirty="0"/>
          </a:p>
          <a:p>
            <a:pPr marL="285750" indent="-228600">
              <a:buFont typeface="Arial" panose="020B0604020202020204" pitchFamily="34" charset="0"/>
              <a:buChar char="•"/>
            </a:pPr>
            <a:r>
              <a:rPr lang="en-US" sz="2000" dirty="0" err="1"/>
              <a:t>Důraz</a:t>
            </a:r>
            <a:r>
              <a:rPr lang="en-US" sz="2000" dirty="0"/>
              <a:t> </a:t>
            </a:r>
            <a:r>
              <a:rPr lang="en-US" sz="2000" dirty="0" err="1"/>
              <a:t>na</a:t>
            </a:r>
            <a:r>
              <a:rPr lang="en-US" sz="2000" dirty="0"/>
              <a:t> </a:t>
            </a:r>
            <a:r>
              <a:rPr lang="en-US" sz="2000" dirty="0" err="1"/>
              <a:t>výchozí</a:t>
            </a:r>
            <a:r>
              <a:rPr lang="en-US" sz="2000" dirty="0"/>
              <a:t> </a:t>
            </a:r>
            <a:r>
              <a:rPr lang="en-US" sz="2000" dirty="0" err="1"/>
              <a:t>hodnoty</a:t>
            </a:r>
            <a:r>
              <a:rPr lang="en-US" sz="2000" dirty="0"/>
              <a:t> </a:t>
            </a:r>
            <a:r>
              <a:rPr lang="en-US" sz="2000" dirty="0" err="1"/>
              <a:t>konfigurace</a:t>
            </a:r>
            <a:r>
              <a:rPr lang="en-US" sz="2000" dirty="0"/>
              <a:t> – </a:t>
            </a:r>
            <a:r>
              <a:rPr lang="en-US" sz="2000" dirty="0" err="1"/>
              <a:t>služba</a:t>
            </a:r>
            <a:r>
              <a:rPr lang="en-US" sz="2000" dirty="0"/>
              <a:t> </a:t>
            </a:r>
            <a:r>
              <a:rPr lang="en-US" sz="2000" dirty="0" err="1"/>
              <a:t>měla</a:t>
            </a:r>
            <a:r>
              <a:rPr lang="en-US" sz="2000" dirty="0"/>
              <a:t> </a:t>
            </a:r>
            <a:r>
              <a:rPr lang="en-US" sz="2000" dirty="0" err="1"/>
              <a:t>používat</a:t>
            </a:r>
            <a:r>
              <a:rPr lang="en-US" sz="2000" dirty="0"/>
              <a:t> </a:t>
            </a:r>
            <a:r>
              <a:rPr lang="en-US" sz="2000" dirty="0" err="1"/>
              <a:t>výchozí</a:t>
            </a:r>
            <a:r>
              <a:rPr lang="en-US" sz="2000" dirty="0"/>
              <a:t> </a:t>
            </a:r>
            <a:r>
              <a:rPr lang="en-US" sz="2000" dirty="0" err="1"/>
              <a:t>konfiguraci</a:t>
            </a:r>
            <a:r>
              <a:rPr lang="en-US" sz="2000" dirty="0"/>
              <a:t>. </a:t>
            </a:r>
            <a:r>
              <a:rPr lang="en-US" sz="2000" dirty="0" err="1"/>
              <a:t>Konfigurují</a:t>
            </a:r>
            <a:r>
              <a:rPr lang="en-US" sz="2000" dirty="0"/>
              <a:t> se </a:t>
            </a:r>
            <a:r>
              <a:rPr lang="en-US" sz="2000" dirty="0" err="1"/>
              <a:t>jenom</a:t>
            </a:r>
            <a:r>
              <a:rPr lang="en-US" sz="2000" dirty="0"/>
              <a:t> </a:t>
            </a:r>
            <a:r>
              <a:rPr lang="en-US" sz="2000" dirty="0" err="1"/>
              <a:t>výjimky</a:t>
            </a:r>
            <a:endParaRPr lang="en-US" sz="2000" dirty="0"/>
          </a:p>
          <a:p>
            <a:pPr marL="285750" indent="-228600">
              <a:buFont typeface="Arial" panose="020B0604020202020204" pitchFamily="34" charset="0"/>
              <a:buChar char="•"/>
            </a:pPr>
            <a:r>
              <a:rPr lang="en-US" sz="2000" dirty="0" err="1"/>
              <a:t>Předkonfigurované</a:t>
            </a:r>
            <a:r>
              <a:rPr lang="en-US" sz="2000" dirty="0"/>
              <a:t> </a:t>
            </a:r>
            <a:r>
              <a:rPr lang="en-US" sz="2000" dirty="0" err="1"/>
              <a:t>části</a:t>
            </a:r>
            <a:r>
              <a:rPr lang="en-US" sz="2000" dirty="0"/>
              <a:t> tech </a:t>
            </a:r>
            <a:r>
              <a:rPr lang="en-US" sz="2000" dirty="0" err="1"/>
              <a:t>stacku</a:t>
            </a:r>
            <a:r>
              <a:rPr lang="en-US" sz="2000" dirty="0"/>
              <a:t> pro </a:t>
            </a:r>
            <a:r>
              <a:rPr lang="en-US" sz="2000" dirty="0" err="1"/>
              <a:t>standardní</a:t>
            </a:r>
            <a:r>
              <a:rPr lang="en-US" sz="2000" dirty="0"/>
              <a:t> </a:t>
            </a:r>
            <a:r>
              <a:rPr lang="en-US" sz="2000" dirty="0" err="1"/>
              <a:t>situace</a:t>
            </a:r>
            <a:r>
              <a:rPr lang="en-US" sz="2000" dirty="0"/>
              <a:t> (</a:t>
            </a:r>
            <a:r>
              <a:rPr lang="en-US" sz="2000" dirty="0" err="1"/>
              <a:t>služba</a:t>
            </a:r>
            <a:r>
              <a:rPr lang="en-US" sz="2000" dirty="0"/>
              <a:t>, </a:t>
            </a:r>
            <a:r>
              <a:rPr lang="en-US" sz="2000" dirty="0" err="1"/>
              <a:t>knihovna</a:t>
            </a:r>
            <a:r>
              <a:rPr lang="en-US" sz="2000" dirty="0"/>
              <a:t>)</a:t>
            </a:r>
          </a:p>
          <a:p>
            <a:pPr marL="285750" indent="-228600">
              <a:buFont typeface="Arial" panose="020B0604020202020204" pitchFamily="34" charset="0"/>
              <a:buChar char="•"/>
            </a:pPr>
            <a:r>
              <a:rPr lang="en-US" sz="2000" dirty="0" err="1"/>
              <a:t>Neinvazivní</a:t>
            </a:r>
            <a:r>
              <a:rPr lang="en-US" sz="2000" dirty="0"/>
              <a:t> </a:t>
            </a:r>
            <a:r>
              <a:rPr lang="en-US" sz="2000" dirty="0" err="1"/>
              <a:t>zapojení</a:t>
            </a:r>
            <a:r>
              <a:rPr lang="en-US" sz="2000" dirty="0"/>
              <a:t> </a:t>
            </a:r>
            <a:r>
              <a:rPr lang="en-US" sz="2000" dirty="0" err="1"/>
              <a:t>techstacku</a:t>
            </a:r>
            <a:r>
              <a:rPr lang="en-US" sz="2000" dirty="0"/>
              <a:t> do </a:t>
            </a:r>
            <a:r>
              <a:rPr lang="en-US" sz="2000" dirty="0" err="1"/>
              <a:t>služeb</a:t>
            </a:r>
            <a:r>
              <a:rPr lang="en-US" sz="2000" dirty="0"/>
              <a:t> – </a:t>
            </a:r>
            <a:r>
              <a:rPr lang="en-US" sz="2000" dirty="0" err="1"/>
              <a:t>pouze</a:t>
            </a:r>
            <a:r>
              <a:rPr lang="en-US" sz="2000" dirty="0"/>
              <a:t> </a:t>
            </a:r>
            <a:r>
              <a:rPr lang="en-US" sz="2000" dirty="0" err="1"/>
              <a:t>přidáním</a:t>
            </a:r>
            <a:r>
              <a:rPr lang="en-US" sz="2000" dirty="0"/>
              <a:t> </a:t>
            </a:r>
            <a:r>
              <a:rPr lang="en-US" sz="2000" dirty="0" err="1"/>
              <a:t>závislosti</a:t>
            </a:r>
            <a:r>
              <a:rPr lang="en-US" sz="2000" dirty="0"/>
              <a:t>, </a:t>
            </a:r>
            <a:r>
              <a:rPr lang="en-US" sz="2000" dirty="0" err="1"/>
              <a:t>autodetekce</a:t>
            </a:r>
            <a:r>
              <a:rPr lang="en-US" sz="2000" dirty="0"/>
              <a:t> </a:t>
            </a:r>
            <a:r>
              <a:rPr lang="en-US" sz="2000" dirty="0" err="1"/>
              <a:t>apod</a:t>
            </a:r>
            <a:r>
              <a:rPr lang="en-US" sz="2000" dirty="0"/>
              <a:t>. </a:t>
            </a:r>
          </a:p>
          <a:p>
            <a:pPr marL="57150"/>
            <a:endParaRPr lang="en-US" sz="2000" dirty="0"/>
          </a:p>
        </p:txBody>
      </p:sp>
    </p:spTree>
    <p:extLst>
      <p:ext uri="{BB962C8B-B14F-4D97-AF65-F5344CB8AC3E}">
        <p14:creationId xmlns:p14="http://schemas.microsoft.com/office/powerpoint/2010/main" val="258337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26E239-69F6-5A3F-B555-E612BF2F9EE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CF4F122-B789-AA3D-408A-5200318E2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oužijte modrou barvu místo zelené. Vytvořte grafiku zaměřenou na technologickou udržitelnost v mikroslužbách. Zahrňte moderní technologické prvky, čisté linie, a minimalistický design. Použijte odstíny modré, které evokují inovaci a pokrok. Styl by měl být profesionální a elegantní.">
            <a:extLst>
              <a:ext uri="{FF2B5EF4-FFF2-40B4-BE49-F238E27FC236}">
                <a16:creationId xmlns:a16="http://schemas.microsoft.com/office/drawing/2014/main" id="{6AB8DBED-658C-2FA5-3DF1-E1228BB88493}"/>
              </a:ext>
            </a:extLst>
          </p:cNvPr>
          <p:cNvPicPr>
            <a:picLocks noChangeAspect="1"/>
          </p:cNvPicPr>
          <p:nvPr/>
        </p:nvPicPr>
        <p:blipFill>
          <a:blip r:embed="rId2">
            <a:alphaModFix/>
          </a:blip>
          <a:srcRect t="13279" r="-1" b="-1"/>
          <a:stretch/>
        </p:blipFill>
        <p:spPr>
          <a:xfrm>
            <a:off x="4283902" y="10"/>
            <a:ext cx="7908098" cy="6857992"/>
          </a:xfrm>
          <a:prstGeom prst="rect">
            <a:avLst/>
          </a:prstGeom>
        </p:spPr>
      </p:pic>
      <p:sp>
        <p:nvSpPr>
          <p:cNvPr id="11" name="Rectangle 10">
            <a:extLst>
              <a:ext uri="{FF2B5EF4-FFF2-40B4-BE49-F238E27FC236}">
                <a16:creationId xmlns:a16="http://schemas.microsoft.com/office/drawing/2014/main" id="{9C89E234-1D78-5983-AE4C-A7C0D900D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04F23-6430-6C40-529C-2C1FE77ABB3C}"/>
              </a:ext>
            </a:extLst>
          </p:cNvPr>
          <p:cNvSpPr>
            <a:spLocks noGrp="1"/>
          </p:cNvSpPr>
          <p:nvPr>
            <p:ph type="ctrTitle"/>
          </p:nvPr>
        </p:nvSpPr>
        <p:spPr>
          <a:xfrm>
            <a:off x="728662" y="2851905"/>
            <a:ext cx="8914101" cy="650913"/>
          </a:xfrm>
        </p:spPr>
        <p:txBody>
          <a:bodyPr>
            <a:normAutofit/>
          </a:bodyPr>
          <a:lstStyle/>
          <a:p>
            <a:pPr algn="l"/>
            <a:r>
              <a:rPr lang="en-GB" sz="3600" b="0" i="0" dirty="0">
                <a:solidFill>
                  <a:schemeClr val="bg1"/>
                </a:solidFill>
                <a:effectLst/>
                <a:latin typeface="Exo2"/>
              </a:rPr>
              <a:t>Jak </a:t>
            </a:r>
            <a:r>
              <a:rPr lang="en-GB" sz="3600" b="0" i="0" dirty="0" err="1">
                <a:solidFill>
                  <a:schemeClr val="bg1"/>
                </a:solidFill>
                <a:effectLst/>
                <a:latin typeface="Exo2"/>
              </a:rPr>
              <a:t>povýšit</a:t>
            </a:r>
            <a:r>
              <a:rPr lang="en-GB" sz="3600" b="0" i="0" dirty="0">
                <a:solidFill>
                  <a:schemeClr val="bg1"/>
                </a:solidFill>
                <a:effectLst/>
                <a:latin typeface="Exo2"/>
              </a:rPr>
              <a:t> </a:t>
            </a:r>
            <a:r>
              <a:rPr lang="en-GB" sz="3600" b="0" i="0" dirty="0" err="1">
                <a:solidFill>
                  <a:schemeClr val="bg1"/>
                </a:solidFill>
                <a:effectLst/>
                <a:latin typeface="Exo2"/>
              </a:rPr>
              <a:t>verzi</a:t>
            </a:r>
            <a:r>
              <a:rPr lang="en-GB" sz="3600" b="0" i="0" dirty="0">
                <a:solidFill>
                  <a:schemeClr val="bg1"/>
                </a:solidFill>
                <a:effectLst/>
                <a:latin typeface="Exo2"/>
              </a:rPr>
              <a:t> Tech </a:t>
            </a:r>
            <a:r>
              <a:rPr lang="en-GB" sz="3600" b="0" i="0" dirty="0" err="1">
                <a:solidFill>
                  <a:schemeClr val="bg1"/>
                </a:solidFill>
                <a:effectLst/>
                <a:latin typeface="Exo2"/>
              </a:rPr>
              <a:t>Stacku</a:t>
            </a:r>
            <a:r>
              <a:rPr lang="en-GB" sz="3600" b="0" i="0" dirty="0">
                <a:solidFill>
                  <a:schemeClr val="bg1"/>
                </a:solidFill>
                <a:effectLst/>
                <a:latin typeface="Exo2"/>
              </a:rPr>
              <a:t> </a:t>
            </a:r>
            <a:r>
              <a:rPr lang="en-GB" sz="3600" b="0" i="0" dirty="0" err="1">
                <a:solidFill>
                  <a:schemeClr val="bg1"/>
                </a:solidFill>
                <a:effectLst/>
                <a:latin typeface="Exo2"/>
              </a:rPr>
              <a:t>na</a:t>
            </a:r>
            <a:r>
              <a:rPr lang="en-GB" sz="3600" b="0" i="0" dirty="0">
                <a:solidFill>
                  <a:schemeClr val="bg1"/>
                </a:solidFill>
                <a:effectLst/>
                <a:latin typeface="Exo2"/>
              </a:rPr>
              <a:t> 80 </a:t>
            </a:r>
            <a:r>
              <a:rPr lang="en-GB" sz="3600" b="0" i="0" dirty="0" err="1">
                <a:solidFill>
                  <a:schemeClr val="bg1"/>
                </a:solidFill>
                <a:effectLst/>
                <a:latin typeface="Exo2"/>
              </a:rPr>
              <a:t>službách</a:t>
            </a:r>
            <a:r>
              <a:rPr lang="en-GB" sz="3600" b="0" i="0" dirty="0">
                <a:solidFill>
                  <a:schemeClr val="bg1"/>
                </a:solidFill>
                <a:effectLst/>
                <a:latin typeface="Exo2"/>
              </a:rPr>
              <a:t> ?</a:t>
            </a:r>
            <a:endParaRPr lang="en-CZ" sz="3600" dirty="0">
              <a:solidFill>
                <a:schemeClr val="bg1"/>
              </a:solidFill>
            </a:endParaRPr>
          </a:p>
        </p:txBody>
      </p:sp>
      <p:cxnSp>
        <p:nvCxnSpPr>
          <p:cNvPr id="13" name="Straight Connector 12">
            <a:extLst>
              <a:ext uri="{FF2B5EF4-FFF2-40B4-BE49-F238E27FC236}">
                <a16:creationId xmlns:a16="http://schemas.microsoft.com/office/drawing/2014/main" id="{C1BD677A-8CA6-F05E-CDC0-87DABF1722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D1FAA8A-7D75-CACC-610D-7CB5B7F9E8BB}"/>
              </a:ext>
            </a:extLst>
          </p:cNvPr>
          <p:cNvPicPr>
            <a:picLocks noChangeAspect="1"/>
          </p:cNvPicPr>
          <p:nvPr/>
        </p:nvPicPr>
        <p:blipFill>
          <a:blip r:embed="rId3"/>
          <a:stretch>
            <a:fillRect/>
          </a:stretch>
        </p:blipFill>
        <p:spPr>
          <a:xfrm>
            <a:off x="0" y="6252693"/>
            <a:ext cx="744188" cy="605308"/>
          </a:xfrm>
          <a:prstGeom prst="rect">
            <a:avLst/>
          </a:prstGeom>
        </p:spPr>
      </p:pic>
    </p:spTree>
    <p:extLst>
      <p:ext uri="{BB962C8B-B14F-4D97-AF65-F5344CB8AC3E}">
        <p14:creationId xmlns:p14="http://schemas.microsoft.com/office/powerpoint/2010/main" val="2248297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torealistický obrázek robota. Robot by měl být moderní, technologicky pokročilý, s detaily jako LED světla, kovové povrchy a jemné mechanické části. Pozadí by mělo být futuristické, s prvky mikroslužební architektury, jako jsou datové toky, API, a technologické stacky. Barvy by měly být převážně stříbrné, modré a černé, aby evokovaly technologickou udržitelnost. Styl by měl být realistický, s důrazem na detaily a textury.">
            <a:extLst>
              <a:ext uri="{FF2B5EF4-FFF2-40B4-BE49-F238E27FC236}">
                <a16:creationId xmlns:a16="http://schemas.microsoft.com/office/drawing/2014/main" id="{9B0D7E55-0674-66ED-CA6C-B49B82A3440A}"/>
              </a:ext>
            </a:extLst>
          </p:cNvPr>
          <p:cNvPicPr>
            <a:picLocks noChangeAspect="1"/>
          </p:cNvPicPr>
          <p:nvPr/>
        </p:nvPicPr>
        <p:blipFill>
          <a:blip r:embed="rId2"/>
          <a:srcRect t="3976" b="25101"/>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57AF2E-44F1-85F7-4D32-43200FD61111}"/>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Auto upgrade tools</a:t>
            </a:r>
          </a:p>
        </p:txBody>
      </p:sp>
      <p:sp>
        <p:nvSpPr>
          <p:cNvPr id="4" name="Text Placeholder 3">
            <a:extLst>
              <a:ext uri="{FF2B5EF4-FFF2-40B4-BE49-F238E27FC236}">
                <a16:creationId xmlns:a16="http://schemas.microsoft.com/office/drawing/2014/main" id="{E59AA3B5-3743-FA6C-D221-CDE5BD5662A4}"/>
              </a:ext>
            </a:extLst>
          </p:cNvPr>
          <p:cNvSpPr>
            <a:spLocks noGrp="1"/>
          </p:cNvSpPr>
          <p:nvPr>
            <p:ph type="body" sz="half" idx="2"/>
          </p:nvPr>
        </p:nvSpPr>
        <p:spPr>
          <a:xfrm>
            <a:off x="838200" y="2032745"/>
            <a:ext cx="4666861" cy="4460130"/>
          </a:xfrm>
        </p:spPr>
        <p:txBody>
          <a:bodyPr vert="horz" lIns="91440" tIns="45720" rIns="91440" bIns="45720" rtlCol="0">
            <a:normAutofit/>
          </a:bodyPr>
          <a:lstStyle/>
          <a:p>
            <a:pPr marL="285750" indent="-228600">
              <a:buFont typeface="Arial" panose="020B0604020202020204" pitchFamily="34" charset="0"/>
              <a:buChar char="•"/>
            </a:pPr>
            <a:r>
              <a:rPr lang="en-US" sz="1100" dirty="0" err="1"/>
              <a:t>Fungují</a:t>
            </a:r>
            <a:r>
              <a:rPr lang="en-US" sz="1100" dirty="0"/>
              <a:t> </a:t>
            </a:r>
            <a:r>
              <a:rPr lang="en-US" sz="1100" dirty="0" err="1"/>
              <a:t>na</a:t>
            </a:r>
            <a:r>
              <a:rPr lang="en-US" sz="1100" dirty="0"/>
              <a:t> </a:t>
            </a:r>
            <a:r>
              <a:rPr lang="en-US" sz="1100" dirty="0" err="1"/>
              <a:t>pozadí</a:t>
            </a:r>
            <a:r>
              <a:rPr lang="en-US" sz="1100" dirty="0"/>
              <a:t> CICD </a:t>
            </a:r>
            <a:r>
              <a:rPr lang="en-US" sz="1100" dirty="0" err="1"/>
              <a:t>stacku</a:t>
            </a:r>
            <a:endParaRPr lang="en-US" sz="1100" dirty="0"/>
          </a:p>
          <a:p>
            <a:pPr marL="285750" indent="-228600">
              <a:buFont typeface="Arial" panose="020B0604020202020204" pitchFamily="34" charset="0"/>
              <a:buChar char="•"/>
            </a:pPr>
            <a:r>
              <a:rPr lang="en-US" sz="1100" dirty="0" err="1"/>
              <a:t>Proskenují</a:t>
            </a:r>
            <a:r>
              <a:rPr lang="en-US" sz="1100" dirty="0"/>
              <a:t> </a:t>
            </a:r>
            <a:r>
              <a:rPr lang="en-US" sz="1100" dirty="0" err="1"/>
              <a:t>repozitáře</a:t>
            </a:r>
            <a:r>
              <a:rPr lang="en-US" sz="1100" dirty="0"/>
              <a:t> </a:t>
            </a:r>
            <a:r>
              <a:rPr lang="en-US" sz="1100" dirty="0" err="1"/>
              <a:t>na</a:t>
            </a:r>
            <a:r>
              <a:rPr lang="en-US" sz="1100" dirty="0"/>
              <a:t> </a:t>
            </a:r>
            <a:r>
              <a:rPr lang="en-US" sz="1100" dirty="0" err="1"/>
              <a:t>nové</a:t>
            </a:r>
            <a:r>
              <a:rPr lang="en-US" sz="1100" dirty="0"/>
              <a:t> </a:t>
            </a:r>
            <a:r>
              <a:rPr lang="en-US" sz="1100" dirty="0" err="1"/>
              <a:t>verze</a:t>
            </a:r>
            <a:endParaRPr lang="en-US" sz="1100" dirty="0"/>
          </a:p>
          <a:p>
            <a:pPr marL="285750" indent="-228600">
              <a:buFont typeface="Arial" panose="020B0604020202020204" pitchFamily="34" charset="0"/>
              <a:buChar char="•"/>
            </a:pPr>
            <a:r>
              <a:rPr lang="en-US" sz="1100" dirty="0" err="1"/>
              <a:t>Připraví</a:t>
            </a:r>
            <a:r>
              <a:rPr lang="en-US" sz="1100" dirty="0"/>
              <a:t> pull </a:t>
            </a:r>
            <a:r>
              <a:rPr lang="en-US" sz="1100" dirty="0" err="1"/>
              <a:t>requesty</a:t>
            </a:r>
            <a:r>
              <a:rPr lang="en-US" sz="1100" dirty="0"/>
              <a:t> se </a:t>
            </a:r>
            <a:r>
              <a:rPr lang="en-US" sz="1100" dirty="0" err="1"/>
              <a:t>změnou</a:t>
            </a:r>
            <a:r>
              <a:rPr lang="en-US" sz="1100" dirty="0"/>
              <a:t> </a:t>
            </a:r>
            <a:r>
              <a:rPr lang="en-US" sz="1100" dirty="0" err="1"/>
              <a:t>verze</a:t>
            </a:r>
            <a:endParaRPr lang="en-US" sz="1100" dirty="0"/>
          </a:p>
          <a:p>
            <a:pPr marL="285750" indent="-228600">
              <a:buFont typeface="Arial" panose="020B0604020202020204" pitchFamily="34" charset="0"/>
              <a:buChar char="•"/>
            </a:pPr>
            <a:r>
              <a:rPr lang="en-US" sz="1100" dirty="0" err="1"/>
              <a:t>Podporují</a:t>
            </a:r>
            <a:r>
              <a:rPr lang="en-US" sz="1100" dirty="0"/>
              <a:t> </a:t>
            </a:r>
            <a:r>
              <a:rPr lang="en-US" sz="1100" dirty="0" err="1"/>
              <a:t>širokou</a:t>
            </a:r>
            <a:r>
              <a:rPr lang="en-US" sz="1100" dirty="0"/>
              <a:t> </a:t>
            </a:r>
            <a:r>
              <a:rPr lang="en-US" sz="1100" dirty="0" err="1"/>
              <a:t>škálu</a:t>
            </a:r>
            <a:r>
              <a:rPr lang="en-US" sz="1100" dirty="0"/>
              <a:t> dependency </a:t>
            </a:r>
            <a:r>
              <a:rPr lang="en-US" sz="1100" dirty="0" err="1"/>
              <a:t>managerů</a:t>
            </a:r>
            <a:r>
              <a:rPr lang="en-US" sz="1100" dirty="0"/>
              <a:t> (maven, </a:t>
            </a:r>
            <a:r>
              <a:rPr lang="en-US" sz="1100" dirty="0" err="1"/>
              <a:t>gradle</a:t>
            </a:r>
            <a:r>
              <a:rPr lang="en-US" sz="1100" dirty="0"/>
              <a:t>, </a:t>
            </a:r>
            <a:r>
              <a:rPr lang="en-US" sz="1100" dirty="0" err="1"/>
              <a:t>npm</a:t>
            </a:r>
            <a:r>
              <a:rPr lang="en-US" sz="1100" dirty="0"/>
              <a:t>)</a:t>
            </a:r>
          </a:p>
          <a:p>
            <a:pPr marL="285750" indent="-228600">
              <a:buFont typeface="Arial" panose="020B0604020202020204" pitchFamily="34" charset="0"/>
              <a:buChar char="•"/>
            </a:pPr>
            <a:r>
              <a:rPr lang="en-US" sz="1100" dirty="0" err="1"/>
              <a:t>Široké</a:t>
            </a:r>
            <a:r>
              <a:rPr lang="en-US" sz="1100" dirty="0"/>
              <a:t> </a:t>
            </a:r>
            <a:r>
              <a:rPr lang="en-US" sz="1100" dirty="0" err="1"/>
              <a:t>možnosti</a:t>
            </a:r>
            <a:r>
              <a:rPr lang="en-US" sz="1100" dirty="0"/>
              <a:t> </a:t>
            </a:r>
            <a:r>
              <a:rPr lang="en-US" sz="1100" dirty="0" err="1"/>
              <a:t>nastavení</a:t>
            </a:r>
            <a:endParaRPr lang="en-US" sz="1100" dirty="0"/>
          </a:p>
          <a:p>
            <a:pPr marL="285750" indent="-228600">
              <a:buFont typeface="Arial" panose="020B0604020202020204" pitchFamily="34" charset="0"/>
              <a:buChar char="•"/>
            </a:pPr>
            <a:r>
              <a:rPr lang="en-US" sz="1100" dirty="0" err="1"/>
              <a:t>Výborné</a:t>
            </a:r>
            <a:r>
              <a:rPr lang="en-US" sz="1100" dirty="0"/>
              <a:t> </a:t>
            </a:r>
            <a:r>
              <a:rPr lang="en-US" sz="1100" dirty="0" err="1"/>
              <a:t>na</a:t>
            </a:r>
            <a:r>
              <a:rPr lang="en-US" sz="1100" dirty="0"/>
              <a:t> security update</a:t>
            </a:r>
          </a:p>
          <a:p>
            <a:pPr marL="285750" indent="-228600">
              <a:buFont typeface="Arial" panose="020B0604020202020204" pitchFamily="34" charset="0"/>
              <a:buChar char="•"/>
            </a:pPr>
            <a:r>
              <a:rPr lang="en-US" sz="1100" b="1" dirty="0" err="1"/>
              <a:t>Problematické</a:t>
            </a:r>
            <a:r>
              <a:rPr lang="en-US" sz="1100" b="1" dirty="0"/>
              <a:t> </a:t>
            </a:r>
            <a:r>
              <a:rPr lang="en-US" sz="1100" b="1" dirty="0" err="1"/>
              <a:t>části</a:t>
            </a:r>
            <a:r>
              <a:rPr lang="en-US" sz="1100" b="1" dirty="0"/>
              <a:t>:</a:t>
            </a:r>
          </a:p>
          <a:p>
            <a:pPr marL="742950" lvl="1" indent="-228600">
              <a:buFont typeface="Arial" panose="020B0604020202020204" pitchFamily="34" charset="0"/>
              <a:buChar char="•"/>
            </a:pPr>
            <a:r>
              <a:rPr lang="en-US" sz="1100" dirty="0"/>
              <a:t>Pull </a:t>
            </a:r>
            <a:r>
              <a:rPr lang="en-US" sz="1100" dirty="0" err="1"/>
              <a:t>requesty</a:t>
            </a:r>
            <a:r>
              <a:rPr lang="en-US" sz="1100" dirty="0"/>
              <a:t> “</a:t>
            </a:r>
            <a:r>
              <a:rPr lang="en-US" sz="1100" dirty="0" err="1"/>
              <a:t>všechno</a:t>
            </a:r>
            <a:r>
              <a:rPr lang="en-US" sz="1100" dirty="0"/>
              <a:t> </a:t>
            </a:r>
            <a:r>
              <a:rPr lang="en-US" sz="1100" dirty="0" err="1"/>
              <a:t>nebo</a:t>
            </a:r>
            <a:r>
              <a:rPr lang="en-US" sz="1100" dirty="0"/>
              <a:t> po </a:t>
            </a:r>
            <a:r>
              <a:rPr lang="en-US" sz="1100" dirty="0" err="1"/>
              <a:t>jednom</a:t>
            </a:r>
            <a:r>
              <a:rPr lang="en-US" sz="1100" dirty="0"/>
              <a:t>”</a:t>
            </a:r>
          </a:p>
          <a:p>
            <a:pPr marL="742950" lvl="1" indent="-228600">
              <a:buFont typeface="Arial" panose="020B0604020202020204" pitchFamily="34" charset="0"/>
              <a:buChar char="•"/>
            </a:pPr>
            <a:r>
              <a:rPr lang="en-US" sz="1100" dirty="0"/>
              <a:t>“</a:t>
            </a:r>
            <a:r>
              <a:rPr lang="en-US" sz="1100" dirty="0" err="1"/>
              <a:t>Pouze</a:t>
            </a:r>
            <a:r>
              <a:rPr lang="en-US" sz="1100" dirty="0"/>
              <a:t> </a:t>
            </a:r>
            <a:r>
              <a:rPr lang="en-US" sz="1100" dirty="0" err="1"/>
              <a:t>přepisují</a:t>
            </a:r>
            <a:r>
              <a:rPr lang="en-US" sz="1100" dirty="0"/>
              <a:t> </a:t>
            </a:r>
            <a:r>
              <a:rPr lang="en-US" sz="1100" dirty="0" err="1"/>
              <a:t>verze</a:t>
            </a:r>
            <a:r>
              <a:rPr lang="en-US" sz="1100" dirty="0"/>
              <a:t>”</a:t>
            </a:r>
          </a:p>
          <a:p>
            <a:pPr marL="742950" lvl="1" indent="-228600">
              <a:buFont typeface="Arial" panose="020B0604020202020204" pitchFamily="34" charset="0"/>
              <a:buChar char="•"/>
            </a:pPr>
            <a:r>
              <a:rPr lang="en-US" sz="1100" dirty="0" err="1"/>
              <a:t>Nepřežijí</a:t>
            </a:r>
            <a:r>
              <a:rPr lang="en-US" sz="1100" dirty="0"/>
              <a:t> </a:t>
            </a:r>
            <a:r>
              <a:rPr lang="en-US" sz="1100" dirty="0" err="1"/>
              <a:t>nekompatibilní</a:t>
            </a:r>
            <a:r>
              <a:rPr lang="en-US" sz="1100" dirty="0"/>
              <a:t> upgrade</a:t>
            </a:r>
          </a:p>
          <a:p>
            <a:pPr marL="285750" indent="-228600">
              <a:buFont typeface="Arial" panose="020B0604020202020204" pitchFamily="34" charset="0"/>
              <a:buChar char="•"/>
            </a:pPr>
            <a:r>
              <a:rPr lang="en-US" sz="1100" b="1" dirty="0" err="1"/>
              <a:t>Dependabot</a:t>
            </a:r>
            <a:endParaRPr lang="en-US" sz="1100" b="1" dirty="0"/>
          </a:p>
          <a:p>
            <a:pPr lvl="1" indent="-228600">
              <a:buFont typeface="Arial" panose="020B0604020202020204" pitchFamily="34" charset="0"/>
              <a:buChar char="•"/>
            </a:pPr>
            <a:r>
              <a:rPr lang="en-US" sz="1100" dirty="0" err="1"/>
              <a:t>Integrovaný</a:t>
            </a:r>
            <a:r>
              <a:rPr lang="en-US" sz="1100" dirty="0"/>
              <a:t> v </a:t>
            </a:r>
            <a:r>
              <a:rPr lang="en-US" sz="1100" dirty="0" err="1"/>
              <a:t>rámci</a:t>
            </a:r>
            <a:r>
              <a:rPr lang="en-US" sz="1100" dirty="0"/>
              <a:t> </a:t>
            </a:r>
            <a:r>
              <a:rPr lang="en-US" sz="1100" dirty="0" err="1"/>
              <a:t>GitHubu</a:t>
            </a:r>
            <a:r>
              <a:rPr lang="en-US" sz="1100" dirty="0"/>
              <a:t>. </a:t>
            </a:r>
            <a:r>
              <a:rPr lang="en-US" sz="1100" dirty="0" err="1"/>
              <a:t>Dobře</a:t>
            </a:r>
            <a:r>
              <a:rPr lang="en-US" sz="1100" dirty="0"/>
              <a:t> </a:t>
            </a:r>
            <a:r>
              <a:rPr lang="en-US" sz="1100" dirty="0" err="1"/>
              <a:t>spolupracuje</a:t>
            </a:r>
            <a:r>
              <a:rPr lang="en-US" sz="1100" dirty="0"/>
              <a:t> s GitHub security</a:t>
            </a:r>
          </a:p>
          <a:p>
            <a:pPr marL="285750" indent="-228600">
              <a:buFont typeface="Arial" panose="020B0604020202020204" pitchFamily="34" charset="0"/>
              <a:buChar char="•"/>
            </a:pPr>
            <a:r>
              <a:rPr lang="en-US" sz="1100" b="1" dirty="0"/>
              <a:t>Renovate</a:t>
            </a:r>
          </a:p>
          <a:p>
            <a:pPr lvl="1" indent="-228600">
              <a:buFont typeface="Arial" panose="020B0604020202020204" pitchFamily="34" charset="0"/>
              <a:buChar char="•"/>
            </a:pPr>
            <a:r>
              <a:rPr lang="en-US" sz="1100" dirty="0" err="1"/>
              <a:t>Podporuje</a:t>
            </a:r>
            <a:r>
              <a:rPr lang="en-US" sz="1100" dirty="0"/>
              <a:t> GitHub, GitLab, Bitbucket, Azure </a:t>
            </a:r>
            <a:r>
              <a:rPr lang="en-US" sz="1100" dirty="0" err="1"/>
              <a:t>Devops</a:t>
            </a:r>
            <a:r>
              <a:rPr lang="en-US" sz="1100" dirty="0"/>
              <a:t>, AWS Code Commit</a:t>
            </a:r>
          </a:p>
        </p:txBody>
      </p:sp>
    </p:spTree>
    <p:extLst>
      <p:ext uri="{BB962C8B-B14F-4D97-AF65-F5344CB8AC3E}">
        <p14:creationId xmlns:p14="http://schemas.microsoft.com/office/powerpoint/2010/main" val="1002670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8F54CF-C5B0-A923-B2A4-231350FAD90F}"/>
            </a:ext>
          </a:extLst>
        </p:cNvPr>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ED06B1-D7C8-B8B2-05E7-D04C880F9444}"/>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Upgrade Spring Boot 3.1 na 3.2</a:t>
            </a:r>
          </a:p>
        </p:txBody>
      </p:sp>
      <p:sp>
        <p:nvSpPr>
          <p:cNvPr id="4" name="Text Placeholder 3">
            <a:extLst>
              <a:ext uri="{FF2B5EF4-FFF2-40B4-BE49-F238E27FC236}">
                <a16:creationId xmlns:a16="http://schemas.microsoft.com/office/drawing/2014/main" id="{C0165AE2-DAC3-ADC6-54C6-50C350A93F65}"/>
              </a:ext>
            </a:extLst>
          </p:cNvPr>
          <p:cNvSpPr>
            <a:spLocks noGrp="1"/>
          </p:cNvSpPr>
          <p:nvPr>
            <p:ph type="body" sz="half" idx="2"/>
          </p:nvPr>
        </p:nvSpPr>
        <p:spPr>
          <a:xfrm>
            <a:off x="761802" y="2743200"/>
            <a:ext cx="4646905" cy="3613149"/>
          </a:xfrm>
        </p:spPr>
        <p:txBody>
          <a:bodyPr vert="horz" lIns="91440" tIns="45720" rIns="91440" bIns="45720" rtlCol="0" anchor="ctr">
            <a:normAutofit/>
          </a:bodyPr>
          <a:lstStyle/>
          <a:p>
            <a:pPr marL="285750" indent="-228600">
              <a:buFont typeface="Arial" panose="020B0604020202020204" pitchFamily="34" charset="0"/>
              <a:buChar char="•"/>
            </a:pPr>
            <a:r>
              <a:rPr lang="en-US" sz="1900"/>
              <a:t>Změna názvu konfiguračních parametrů způsobí použití výchozích hodnot</a:t>
            </a:r>
          </a:p>
          <a:p>
            <a:pPr marL="285750" indent="-228600">
              <a:buFont typeface="Arial" panose="020B0604020202020204" pitchFamily="34" charset="0"/>
              <a:buChar char="•"/>
            </a:pPr>
            <a:r>
              <a:rPr lang="en-US" sz="1900"/>
              <a:t>Testy toto obvykle nepokryjí</a:t>
            </a:r>
          </a:p>
          <a:p>
            <a:pPr marL="285750" indent="-228600">
              <a:buFont typeface="Arial" panose="020B0604020202020204" pitchFamily="34" charset="0"/>
              <a:buChar char="•"/>
            </a:pPr>
            <a:r>
              <a:rPr lang="en-US" sz="1900"/>
              <a:t>Dependabot / Renovate distribuci této chyby zautomatizoval</a:t>
            </a:r>
          </a:p>
          <a:p>
            <a:pPr marL="285750" indent="-228600">
              <a:buFont typeface="Arial" panose="020B0604020202020204" pitchFamily="34" charset="0"/>
              <a:buChar char="•"/>
            </a:pPr>
            <a:r>
              <a:rPr lang="en-US" sz="1900"/>
              <a:t>Oprava znamená pull request do všech postižených repozitářů – tentokrát už ručně </a:t>
            </a:r>
          </a:p>
          <a:p>
            <a:pPr marL="285750" indent="-228600">
              <a:buFont typeface="Arial" panose="020B0604020202020204" pitchFamily="34" charset="0"/>
              <a:buChar char="•"/>
            </a:pPr>
            <a:r>
              <a:rPr lang="en-US" sz="1900"/>
              <a:t>Pokud děláme větší upgrade, tak se tohle mohlo stát mezi libovolnými dvěmi verzemi</a:t>
            </a:r>
          </a:p>
        </p:txBody>
      </p:sp>
      <p:pic>
        <p:nvPicPr>
          <p:cNvPr id="3" name="Picture 2">
            <a:extLst>
              <a:ext uri="{FF2B5EF4-FFF2-40B4-BE49-F238E27FC236}">
                <a16:creationId xmlns:a16="http://schemas.microsoft.com/office/drawing/2014/main" id="{E775C99B-008F-01EA-70C6-C0448F0080CB}"/>
              </a:ext>
            </a:extLst>
          </p:cNvPr>
          <p:cNvPicPr>
            <a:picLocks noChangeAspect="1"/>
          </p:cNvPicPr>
          <p:nvPr/>
        </p:nvPicPr>
        <p:blipFill>
          <a:blip r:embed="rId2"/>
          <a:srcRect t="615" r="-3" b="212"/>
          <a:stretch/>
        </p:blipFill>
        <p:spPr>
          <a:xfrm>
            <a:off x="6096000" y="1"/>
            <a:ext cx="6102825" cy="6858000"/>
          </a:xfrm>
          <a:prstGeom prst="rect">
            <a:avLst/>
          </a:prstGeom>
        </p:spPr>
      </p:pic>
      <p:sp>
        <p:nvSpPr>
          <p:cNvPr id="8" name="TextBox 7">
            <a:extLst>
              <a:ext uri="{FF2B5EF4-FFF2-40B4-BE49-F238E27FC236}">
                <a16:creationId xmlns:a16="http://schemas.microsoft.com/office/drawing/2014/main" id="{3373BCDC-F7D6-F65C-1E8B-BC87A06BA367}"/>
              </a:ext>
            </a:extLst>
          </p:cNvPr>
          <p:cNvSpPr txBox="1"/>
          <p:nvPr/>
        </p:nvSpPr>
        <p:spPr>
          <a:xfrm>
            <a:off x="6135073" y="0"/>
            <a:ext cx="6056925" cy="978344"/>
          </a:xfrm>
          <a:prstGeom prst="rect">
            <a:avLst/>
          </a:prstGeom>
          <a:noFill/>
          <a:ln w="38100">
            <a:solidFill>
              <a:srgbClr val="FF0000"/>
            </a:solidFill>
          </a:ln>
        </p:spPr>
        <p:txBody>
          <a:bodyPr wrap="square" rtlCol="0">
            <a:spAutoFit/>
          </a:bodyPr>
          <a:lstStyle/>
          <a:p>
            <a:endParaRPr lang="en-CZ" dirty="0"/>
          </a:p>
        </p:txBody>
      </p:sp>
      <p:sp>
        <p:nvSpPr>
          <p:cNvPr id="9" name="TextBox 8">
            <a:extLst>
              <a:ext uri="{FF2B5EF4-FFF2-40B4-BE49-F238E27FC236}">
                <a16:creationId xmlns:a16="http://schemas.microsoft.com/office/drawing/2014/main" id="{499FD4F0-A3C4-400F-D4F8-5D80B5ECB266}"/>
              </a:ext>
            </a:extLst>
          </p:cNvPr>
          <p:cNvSpPr txBox="1"/>
          <p:nvPr/>
        </p:nvSpPr>
        <p:spPr>
          <a:xfrm>
            <a:off x="6170510" y="5172008"/>
            <a:ext cx="6021490" cy="1685992"/>
          </a:xfrm>
          <a:prstGeom prst="rect">
            <a:avLst/>
          </a:prstGeom>
          <a:noFill/>
          <a:ln w="38100">
            <a:solidFill>
              <a:srgbClr val="FF0000"/>
            </a:solidFill>
          </a:ln>
        </p:spPr>
        <p:txBody>
          <a:bodyPr wrap="square" rtlCol="0">
            <a:spAutoFit/>
          </a:bodyPr>
          <a:lstStyle/>
          <a:p>
            <a:endParaRPr lang="en-CZ" dirty="0"/>
          </a:p>
        </p:txBody>
      </p:sp>
    </p:spTree>
    <p:extLst>
      <p:ext uri="{BB962C8B-B14F-4D97-AF65-F5344CB8AC3E}">
        <p14:creationId xmlns:p14="http://schemas.microsoft.com/office/powerpoint/2010/main" val="4140002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512ECB-5E17-DA9C-3286-A357A45D54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66774-BE23-86DA-AA96-28FAC8AF5C0C}"/>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dirty="0" err="1"/>
              <a:t>Reálně</a:t>
            </a:r>
            <a:r>
              <a:rPr lang="en-US" sz="3600" dirty="0"/>
              <a:t> </a:t>
            </a:r>
            <a:r>
              <a:rPr lang="en-US" sz="3600" dirty="0" err="1"/>
              <a:t>znamená</a:t>
            </a:r>
            <a:endParaRPr lang="en-US" sz="3600" dirty="0"/>
          </a:p>
        </p:txBody>
      </p:sp>
      <p:pic>
        <p:nvPicPr>
          <p:cNvPr id="5" name="Picture 4">
            <a:extLst>
              <a:ext uri="{FF2B5EF4-FFF2-40B4-BE49-F238E27FC236}">
                <a16:creationId xmlns:a16="http://schemas.microsoft.com/office/drawing/2014/main" id="{8C5FA52A-021A-F7B7-1A70-E649CD196C8E}"/>
              </a:ext>
            </a:extLst>
          </p:cNvPr>
          <p:cNvPicPr>
            <a:picLocks noChangeAspect="1"/>
          </p:cNvPicPr>
          <p:nvPr/>
        </p:nvPicPr>
        <p:blipFill>
          <a:blip r:embed="rId2"/>
          <a:srcRect t="20488" b="2540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graphicFrame>
        <p:nvGraphicFramePr>
          <p:cNvPr id="7" name="Text Placeholder 3">
            <a:extLst>
              <a:ext uri="{FF2B5EF4-FFF2-40B4-BE49-F238E27FC236}">
                <a16:creationId xmlns:a16="http://schemas.microsoft.com/office/drawing/2014/main" id="{3D85752D-233A-5CE2-438A-459FCFC1FE1B}"/>
              </a:ext>
            </a:extLst>
          </p:cNvPr>
          <p:cNvGraphicFramePr/>
          <p:nvPr/>
        </p:nvGraphicFramePr>
        <p:xfrm>
          <a:off x="4223982" y="3752850"/>
          <a:ext cx="7485413" cy="2452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3634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33D02D-A307-FF7B-B725-B2E44F374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67DE7-FB28-83F1-406E-0F0D5A086FA1}"/>
              </a:ext>
            </a:extLst>
          </p:cNvPr>
          <p:cNvSpPr>
            <a:spLocks noGrp="1"/>
          </p:cNvSpPr>
          <p:nvPr>
            <p:ph type="title"/>
          </p:nvPr>
        </p:nvSpPr>
        <p:spPr/>
        <p:txBody>
          <a:bodyPr vert="horz" lIns="91440" tIns="45720" rIns="91440" bIns="45720" rtlCol="0" anchor="ctr">
            <a:normAutofit/>
          </a:bodyPr>
          <a:lstStyle/>
          <a:p>
            <a:r>
              <a:rPr lang="en-US" sz="3600" dirty="0" err="1"/>
              <a:t>Openrewrite</a:t>
            </a:r>
            <a:endParaRPr lang="en-US" sz="3600" dirty="0"/>
          </a:p>
        </p:txBody>
      </p:sp>
      <p:sp>
        <p:nvSpPr>
          <p:cNvPr id="4" name="Text Placeholder 3">
            <a:extLst>
              <a:ext uri="{FF2B5EF4-FFF2-40B4-BE49-F238E27FC236}">
                <a16:creationId xmlns:a16="http://schemas.microsoft.com/office/drawing/2014/main" id="{F89F7830-2347-966C-AAD9-3C721482BD14}"/>
              </a:ext>
            </a:extLst>
          </p:cNvPr>
          <p:cNvSpPr>
            <a:spLocks noGrp="1"/>
          </p:cNvSpPr>
          <p:nvPr>
            <p:ph type="body" sz="half" idx="2"/>
          </p:nvPr>
        </p:nvSpPr>
        <p:spPr/>
        <p:txBody>
          <a:bodyPr/>
          <a:lstStyle/>
          <a:p>
            <a:pPr marL="285750" indent="-285750">
              <a:buFont typeface="Arial" panose="020B0604020202020204" pitchFamily="34" charset="0"/>
              <a:buChar char="•"/>
            </a:pPr>
            <a:r>
              <a:rPr lang="en-CZ" dirty="0"/>
              <a:t>Upgrade as a code</a:t>
            </a:r>
          </a:p>
          <a:p>
            <a:pPr marL="285750" indent="-285750">
              <a:buFont typeface="Arial" panose="020B0604020202020204" pitchFamily="34" charset="0"/>
              <a:buChar char="•"/>
            </a:pPr>
            <a:r>
              <a:rPr lang="en-CZ" dirty="0"/>
              <a:t>Organizováno v receptech (recipes)</a:t>
            </a:r>
          </a:p>
          <a:p>
            <a:pPr marL="285750" indent="-285750">
              <a:buFont typeface="Arial" panose="020B0604020202020204" pitchFamily="34" charset="0"/>
              <a:buChar char="•"/>
            </a:pPr>
            <a:r>
              <a:rPr lang="en-CZ" dirty="0"/>
              <a:t>Z receptů lze skládat kompozice</a:t>
            </a:r>
          </a:p>
          <a:p>
            <a:pPr marL="285750" indent="-285750">
              <a:buFont typeface="Arial" panose="020B0604020202020204" pitchFamily="34" charset="0"/>
              <a:buChar char="•"/>
            </a:pPr>
            <a:r>
              <a:rPr lang="en-CZ" dirty="0"/>
              <a:t>Artefakt (*.jar)</a:t>
            </a:r>
          </a:p>
          <a:p>
            <a:pPr marL="285750" indent="-285750">
              <a:buFont typeface="Arial" panose="020B0604020202020204" pitchFamily="34" charset="0"/>
              <a:buChar char="•"/>
            </a:pPr>
            <a:r>
              <a:rPr lang="en-CZ" dirty="0"/>
              <a:t>Aplikovat artefakt na zdrojový kód</a:t>
            </a:r>
          </a:p>
        </p:txBody>
      </p:sp>
      <p:pic>
        <p:nvPicPr>
          <p:cNvPr id="8" name="Picture 7">
            <a:extLst>
              <a:ext uri="{FF2B5EF4-FFF2-40B4-BE49-F238E27FC236}">
                <a16:creationId xmlns:a16="http://schemas.microsoft.com/office/drawing/2014/main" id="{B6E8D09C-1F28-8F53-E0F0-6765C3B35F9F}"/>
              </a:ext>
            </a:extLst>
          </p:cNvPr>
          <p:cNvPicPr>
            <a:picLocks noChangeAspect="1"/>
          </p:cNvPicPr>
          <p:nvPr/>
        </p:nvPicPr>
        <p:blipFill>
          <a:blip r:embed="rId2"/>
          <a:stretch>
            <a:fillRect/>
          </a:stretch>
        </p:blipFill>
        <p:spPr>
          <a:xfrm>
            <a:off x="839788" y="4880990"/>
            <a:ext cx="7772400" cy="753619"/>
          </a:xfrm>
          <a:prstGeom prst="rect">
            <a:avLst/>
          </a:prstGeom>
        </p:spPr>
      </p:pic>
      <p:pic>
        <p:nvPicPr>
          <p:cNvPr id="11" name="Picture 10">
            <a:extLst>
              <a:ext uri="{FF2B5EF4-FFF2-40B4-BE49-F238E27FC236}">
                <a16:creationId xmlns:a16="http://schemas.microsoft.com/office/drawing/2014/main" id="{500844A3-FBE4-5011-4709-F9443D86CA4E}"/>
              </a:ext>
            </a:extLst>
          </p:cNvPr>
          <p:cNvPicPr>
            <a:picLocks noChangeAspect="1"/>
          </p:cNvPicPr>
          <p:nvPr/>
        </p:nvPicPr>
        <p:blipFill>
          <a:blip r:embed="rId3"/>
          <a:stretch>
            <a:fillRect/>
          </a:stretch>
        </p:blipFill>
        <p:spPr>
          <a:xfrm>
            <a:off x="5929312" y="1626108"/>
            <a:ext cx="5422900" cy="2616200"/>
          </a:xfrm>
          <a:prstGeom prst="rect">
            <a:avLst/>
          </a:prstGeom>
        </p:spPr>
      </p:pic>
    </p:spTree>
    <p:extLst>
      <p:ext uri="{BB962C8B-B14F-4D97-AF65-F5344CB8AC3E}">
        <p14:creationId xmlns:p14="http://schemas.microsoft.com/office/powerpoint/2010/main" val="296366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otorealistický obrázek na téma technologické udržitelnosti v mikroslužbách. Zobrazuje programátora, který vyvíjí, nasazuje a provozuje mikroslužby, ale pak na ně zapomíná. Obrázek by měl obsahovat moderní vývoj softwaru, počítačové obrazovky s kódem, a symboly zapomnění, jako jsou prázdné kalendáře nebo zaprášené servery. Použijte realistické barvy a detaily, aby obrázek působil autenticky.">
            <a:extLst>
              <a:ext uri="{FF2B5EF4-FFF2-40B4-BE49-F238E27FC236}">
                <a16:creationId xmlns:a16="http://schemas.microsoft.com/office/drawing/2014/main" id="{9A9120A5-FE6C-F4DC-74B1-DC0E88515654}"/>
              </a:ext>
            </a:extLst>
          </p:cNvPr>
          <p:cNvPicPr>
            <a:picLocks noGrp="1" noChangeAspect="1"/>
          </p:cNvPicPr>
          <p:nvPr>
            <p:ph sz="half" idx="1"/>
          </p:nvPr>
        </p:nvPicPr>
        <p:blipFill>
          <a:blip r:embed="rId2"/>
          <a:srcRect t="6170" r="-2"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9" name="Freeform: Shape 1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D1682F-40A3-9B31-5598-6FEB9C24D5F8}"/>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en-US" sz="3400"/>
              <a:t>Klíčové milníky architektury mikroslužeb</a:t>
            </a:r>
          </a:p>
        </p:txBody>
      </p:sp>
      <p:sp>
        <p:nvSpPr>
          <p:cNvPr id="23" name="Rectangle 22">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3">
            <a:extLst>
              <a:ext uri="{FF2B5EF4-FFF2-40B4-BE49-F238E27FC236}">
                <a16:creationId xmlns:a16="http://schemas.microsoft.com/office/drawing/2014/main" id="{503BD601-CE4E-D158-9049-0848C1CC327E}"/>
              </a:ext>
            </a:extLst>
          </p:cNvPr>
          <p:cNvSpPr>
            <a:spLocks noGrp="1"/>
          </p:cNvSpPr>
          <p:nvPr>
            <p:ph sz="half" idx="2"/>
          </p:nvPr>
        </p:nvSpPr>
        <p:spPr>
          <a:xfrm>
            <a:off x="374904" y="2522949"/>
            <a:ext cx="5575135" cy="3570819"/>
          </a:xfrm>
        </p:spPr>
        <p:txBody>
          <a:bodyPr vert="horz" lIns="91440" tIns="45720" rIns="91440" bIns="45720" rtlCol="0" anchor="t">
            <a:normAutofit/>
          </a:bodyPr>
          <a:lstStyle/>
          <a:p>
            <a:r>
              <a:rPr lang="en-US" sz="2000" b="1" dirty="0"/>
              <a:t>1990s – SOA (Service-Oriented Architecture):</a:t>
            </a:r>
            <a:br>
              <a:rPr lang="en-US" sz="2000" b="1" dirty="0"/>
            </a:br>
            <a:r>
              <a:rPr lang="en-US" sz="1200" dirty="0" err="1"/>
              <a:t>Předchůdce</a:t>
            </a:r>
            <a:r>
              <a:rPr lang="en-US" sz="1200" dirty="0"/>
              <a:t> </a:t>
            </a:r>
            <a:r>
              <a:rPr lang="en-US" sz="1200" dirty="0" err="1"/>
              <a:t>mikroslužeb</a:t>
            </a:r>
            <a:r>
              <a:rPr lang="en-US" sz="1200" dirty="0"/>
              <a:t>, </a:t>
            </a:r>
            <a:r>
              <a:rPr lang="en-US" sz="1200" dirty="0" err="1"/>
              <a:t>kde</a:t>
            </a:r>
            <a:r>
              <a:rPr lang="en-US" sz="1200" dirty="0"/>
              <a:t> </a:t>
            </a:r>
            <a:r>
              <a:rPr lang="en-US" sz="1200" dirty="0" err="1"/>
              <a:t>aplikace</a:t>
            </a:r>
            <a:r>
              <a:rPr lang="en-US" sz="1200" dirty="0"/>
              <a:t> </a:t>
            </a:r>
            <a:r>
              <a:rPr lang="en-US" sz="1200" dirty="0" err="1"/>
              <a:t>byly</a:t>
            </a:r>
            <a:r>
              <a:rPr lang="en-US" sz="1200" dirty="0"/>
              <a:t> </a:t>
            </a:r>
            <a:r>
              <a:rPr lang="en-US" sz="1200" dirty="0" err="1"/>
              <a:t>rozděleny</a:t>
            </a:r>
            <a:r>
              <a:rPr lang="en-US" sz="1200" dirty="0"/>
              <a:t> do </a:t>
            </a:r>
            <a:r>
              <a:rPr lang="en-US" sz="1200" dirty="0" err="1"/>
              <a:t>služeb</a:t>
            </a:r>
            <a:r>
              <a:rPr lang="en-US" sz="1200" dirty="0"/>
              <a:t>, ale </a:t>
            </a:r>
            <a:r>
              <a:rPr lang="en-US" sz="1200" dirty="0" err="1"/>
              <a:t>většinou</a:t>
            </a:r>
            <a:r>
              <a:rPr lang="en-US" sz="1200" dirty="0"/>
              <a:t> s </a:t>
            </a:r>
            <a:r>
              <a:rPr lang="en-US" sz="1200" dirty="0" err="1"/>
              <a:t>těžkopádnými</a:t>
            </a:r>
            <a:r>
              <a:rPr lang="en-US" sz="1200" dirty="0"/>
              <a:t> </a:t>
            </a:r>
            <a:r>
              <a:rPr lang="en-US" sz="1200" dirty="0" err="1"/>
              <a:t>technologiemi</a:t>
            </a:r>
            <a:r>
              <a:rPr lang="en-US" sz="1200" dirty="0"/>
              <a:t> </a:t>
            </a:r>
            <a:r>
              <a:rPr lang="en-US" sz="1200" dirty="0" err="1"/>
              <a:t>jako</a:t>
            </a:r>
            <a:r>
              <a:rPr lang="en-US" sz="1200" dirty="0"/>
              <a:t> SOAP a ESB.</a:t>
            </a:r>
          </a:p>
          <a:p>
            <a:r>
              <a:rPr lang="en-US" sz="2000" b="1" dirty="0"/>
              <a:t>2000s – </a:t>
            </a:r>
            <a:r>
              <a:rPr lang="en-US" sz="2000" b="1" dirty="0" err="1"/>
              <a:t>Webové</a:t>
            </a:r>
            <a:r>
              <a:rPr lang="en-US" sz="2000" b="1" dirty="0"/>
              <a:t> </a:t>
            </a:r>
            <a:r>
              <a:rPr lang="en-US" sz="2000" b="1" dirty="0" err="1"/>
              <a:t>aplikace</a:t>
            </a:r>
            <a:r>
              <a:rPr lang="en-US" sz="2000" b="1" dirty="0"/>
              <a:t> a </a:t>
            </a:r>
            <a:r>
              <a:rPr lang="en-US" sz="2000" b="1" dirty="0" err="1"/>
              <a:t>distribuované</a:t>
            </a:r>
            <a:r>
              <a:rPr lang="en-US" sz="2000" b="1" dirty="0"/>
              <a:t> </a:t>
            </a:r>
            <a:r>
              <a:rPr lang="en-US" sz="2000" b="1" dirty="0" err="1"/>
              <a:t>systémy</a:t>
            </a:r>
            <a:r>
              <a:rPr lang="en-US" sz="2000" b="1" dirty="0"/>
              <a:t>:</a:t>
            </a:r>
            <a:br>
              <a:rPr lang="en-US" sz="2000" b="1" dirty="0"/>
            </a:br>
            <a:r>
              <a:rPr lang="en-US" sz="1200" dirty="0" err="1"/>
              <a:t>Firmy</a:t>
            </a:r>
            <a:r>
              <a:rPr lang="en-US" sz="1200" dirty="0"/>
              <a:t> </a:t>
            </a:r>
            <a:r>
              <a:rPr lang="en-US" sz="1200" dirty="0" err="1"/>
              <a:t>jako</a:t>
            </a:r>
            <a:r>
              <a:rPr lang="en-US" sz="1200" dirty="0"/>
              <a:t> Amazon a Netflix </a:t>
            </a:r>
            <a:r>
              <a:rPr lang="en-US" sz="1200" dirty="0" err="1"/>
              <a:t>začaly</a:t>
            </a:r>
            <a:r>
              <a:rPr lang="en-US" sz="1200" dirty="0"/>
              <a:t> </a:t>
            </a:r>
            <a:r>
              <a:rPr lang="en-US" sz="1200" dirty="0" err="1"/>
              <a:t>rozdělovat</a:t>
            </a:r>
            <a:r>
              <a:rPr lang="en-US" sz="1200" dirty="0"/>
              <a:t> </a:t>
            </a:r>
            <a:r>
              <a:rPr lang="en-US" sz="1200" dirty="0" err="1"/>
              <a:t>své</a:t>
            </a:r>
            <a:r>
              <a:rPr lang="en-US" sz="1200" dirty="0"/>
              <a:t> </a:t>
            </a:r>
            <a:r>
              <a:rPr lang="en-US" sz="1200" dirty="0" err="1"/>
              <a:t>monolitické</a:t>
            </a:r>
            <a:r>
              <a:rPr lang="en-US" sz="1200" dirty="0"/>
              <a:t> </a:t>
            </a:r>
            <a:r>
              <a:rPr lang="en-US" sz="1200" dirty="0" err="1"/>
              <a:t>aplikace</a:t>
            </a:r>
            <a:r>
              <a:rPr lang="en-US" sz="1200" dirty="0"/>
              <a:t> </a:t>
            </a:r>
            <a:r>
              <a:rPr lang="en-US" sz="1200" dirty="0" err="1"/>
              <a:t>na</a:t>
            </a:r>
            <a:r>
              <a:rPr lang="en-US" sz="1200" dirty="0"/>
              <a:t> </a:t>
            </a:r>
            <a:r>
              <a:rPr lang="en-US" sz="1200" dirty="0" err="1"/>
              <a:t>menší</a:t>
            </a:r>
            <a:r>
              <a:rPr lang="en-US" sz="1200" dirty="0"/>
              <a:t> </a:t>
            </a:r>
            <a:r>
              <a:rPr lang="en-US" sz="1200" dirty="0" err="1"/>
              <a:t>služby</a:t>
            </a:r>
            <a:r>
              <a:rPr lang="en-US" sz="1200" dirty="0"/>
              <a:t>, aby </a:t>
            </a:r>
            <a:r>
              <a:rPr lang="en-US" sz="1200" dirty="0" err="1"/>
              <a:t>dosáhly</a:t>
            </a:r>
            <a:r>
              <a:rPr lang="en-US" sz="1200" dirty="0"/>
              <a:t> </a:t>
            </a:r>
            <a:r>
              <a:rPr lang="en-US" sz="1200" dirty="0" err="1"/>
              <a:t>větší</a:t>
            </a:r>
            <a:r>
              <a:rPr lang="en-US" sz="1200" dirty="0"/>
              <a:t> </a:t>
            </a:r>
            <a:r>
              <a:rPr lang="en-US" sz="1200" dirty="0" err="1"/>
              <a:t>škálovatelnosti</a:t>
            </a:r>
            <a:r>
              <a:rPr lang="en-US" sz="1200" dirty="0"/>
              <a:t>.</a:t>
            </a:r>
          </a:p>
          <a:p>
            <a:r>
              <a:rPr lang="en-US" sz="2000" b="1" dirty="0"/>
              <a:t>2011 – </a:t>
            </a:r>
            <a:r>
              <a:rPr lang="en-US" sz="2000" b="1" dirty="0" err="1"/>
              <a:t>První</a:t>
            </a:r>
            <a:r>
              <a:rPr lang="en-US" sz="2000" b="1" dirty="0"/>
              <a:t> </a:t>
            </a:r>
            <a:r>
              <a:rPr lang="en-US" sz="2000" b="1" dirty="0" err="1"/>
              <a:t>zmínky</a:t>
            </a:r>
            <a:r>
              <a:rPr lang="en-US" sz="2000" b="1" dirty="0"/>
              <a:t> o „</a:t>
            </a:r>
            <a:r>
              <a:rPr lang="en-US" sz="2000" b="1" dirty="0" err="1"/>
              <a:t>mikroslužbách</a:t>
            </a:r>
            <a:r>
              <a:rPr lang="en-US" sz="2000" b="1" dirty="0"/>
              <a:t>“</a:t>
            </a:r>
            <a:br>
              <a:rPr lang="en-US" sz="2000" b="1" dirty="0"/>
            </a:br>
            <a:r>
              <a:rPr lang="en-US" sz="1200" dirty="0" err="1"/>
              <a:t>Termín</a:t>
            </a:r>
            <a:r>
              <a:rPr lang="en-US" sz="1200" dirty="0"/>
              <a:t> „microservices“ se </a:t>
            </a:r>
            <a:r>
              <a:rPr lang="en-US" sz="1200" dirty="0" err="1"/>
              <a:t>začíná</a:t>
            </a:r>
            <a:r>
              <a:rPr lang="en-US" sz="1200" dirty="0"/>
              <a:t> </a:t>
            </a:r>
            <a:r>
              <a:rPr lang="en-US" sz="1200" dirty="0" err="1"/>
              <a:t>objevovat</a:t>
            </a:r>
            <a:r>
              <a:rPr lang="en-US" sz="1200" dirty="0"/>
              <a:t> v </a:t>
            </a:r>
            <a:r>
              <a:rPr lang="en-US" sz="1200" dirty="0" err="1"/>
              <a:t>odborných</a:t>
            </a:r>
            <a:r>
              <a:rPr lang="en-US" sz="1200" dirty="0"/>
              <a:t> </a:t>
            </a:r>
            <a:r>
              <a:rPr lang="en-US" sz="1200" dirty="0" err="1"/>
              <a:t>diskuzích</a:t>
            </a:r>
            <a:r>
              <a:rPr lang="en-US" sz="1200" dirty="0"/>
              <a:t> a </a:t>
            </a:r>
            <a:r>
              <a:rPr lang="en-US" sz="1200" dirty="0" err="1"/>
              <a:t>blogových</a:t>
            </a:r>
            <a:r>
              <a:rPr lang="en-US" sz="1200" dirty="0"/>
              <a:t> </a:t>
            </a:r>
            <a:r>
              <a:rPr lang="en-US" sz="1200" dirty="0" err="1"/>
              <a:t>příspěvcích</a:t>
            </a:r>
            <a:r>
              <a:rPr lang="en-US" sz="1200" dirty="0"/>
              <a:t>.</a:t>
            </a:r>
          </a:p>
          <a:p>
            <a:r>
              <a:rPr lang="en-US" sz="2000" b="1" dirty="0"/>
              <a:t>2014 – </a:t>
            </a:r>
            <a:r>
              <a:rPr lang="en-US" sz="2000" b="1" dirty="0" err="1"/>
              <a:t>Popularizace</a:t>
            </a:r>
            <a:r>
              <a:rPr lang="en-US" sz="2000" b="1" dirty="0"/>
              <a:t> </a:t>
            </a:r>
            <a:r>
              <a:rPr lang="en-US" sz="2000" b="1" dirty="0" err="1"/>
              <a:t>pojmu</a:t>
            </a:r>
            <a:br>
              <a:rPr lang="en-US" sz="2000" b="1" dirty="0"/>
            </a:br>
            <a:r>
              <a:rPr lang="en-US" sz="1200" dirty="0"/>
              <a:t>James Lewis a Martin Fowler </a:t>
            </a:r>
            <a:r>
              <a:rPr lang="en-US" sz="1200" dirty="0" err="1"/>
              <a:t>zveřejňují</a:t>
            </a:r>
            <a:r>
              <a:rPr lang="en-US" sz="1200" dirty="0"/>
              <a:t> </a:t>
            </a:r>
            <a:r>
              <a:rPr lang="en-US" sz="1200" dirty="0" err="1"/>
              <a:t>článek</a:t>
            </a:r>
            <a:r>
              <a:rPr lang="en-US" sz="1200" dirty="0"/>
              <a:t> </a:t>
            </a:r>
            <a:r>
              <a:rPr lang="en-US" sz="1200" b="1" dirty="0"/>
              <a:t>„Microservices – a definition of this new architectural term“</a:t>
            </a:r>
            <a:r>
              <a:rPr lang="en-US" sz="1200" dirty="0"/>
              <a:t>, </a:t>
            </a:r>
            <a:r>
              <a:rPr lang="en-US" sz="1200" dirty="0" err="1"/>
              <a:t>který</a:t>
            </a:r>
            <a:r>
              <a:rPr lang="en-US" sz="1200" dirty="0"/>
              <a:t> </a:t>
            </a:r>
            <a:r>
              <a:rPr lang="en-US" sz="1200" dirty="0" err="1"/>
              <a:t>pomohl</a:t>
            </a:r>
            <a:r>
              <a:rPr lang="en-US" sz="1200" dirty="0"/>
              <a:t> </a:t>
            </a:r>
            <a:r>
              <a:rPr lang="en-US" sz="1200" dirty="0" err="1"/>
              <a:t>standardizovat</a:t>
            </a:r>
            <a:r>
              <a:rPr lang="en-US" sz="1200" dirty="0"/>
              <a:t> </a:t>
            </a:r>
            <a:r>
              <a:rPr lang="en-US" sz="1200" dirty="0" err="1"/>
              <a:t>definici</a:t>
            </a:r>
            <a:r>
              <a:rPr lang="en-US" sz="1200" dirty="0"/>
              <a:t> </a:t>
            </a:r>
            <a:r>
              <a:rPr lang="en-US" sz="1200" dirty="0" err="1"/>
              <a:t>mikroslužeb</a:t>
            </a:r>
            <a:r>
              <a:rPr lang="en-US" sz="1200" dirty="0"/>
              <a:t>.</a:t>
            </a:r>
          </a:p>
        </p:txBody>
      </p:sp>
    </p:spTree>
    <p:extLst>
      <p:ext uri="{BB962C8B-B14F-4D97-AF65-F5344CB8AC3E}">
        <p14:creationId xmlns:p14="http://schemas.microsoft.com/office/powerpoint/2010/main" val="2213036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líř s jídlem, ideálně těstoviny. Talíř je plný chutných těstovin, které jsou krásně naaranžované. Použijte světlé a teplé barvy, aby jídlo vypadalo lákavě a chutně. Styl by měl být moderní a čistý, s důrazem na detaily a textury jídla. Talíř by měl být umístěn na elegantním stole s jemným pozadím, které neodvádí pozornost od jídla.">
            <a:extLst>
              <a:ext uri="{FF2B5EF4-FFF2-40B4-BE49-F238E27FC236}">
                <a16:creationId xmlns:a16="http://schemas.microsoft.com/office/drawing/2014/main" id="{879A1C35-CB79-6AB7-2009-94799741D840}"/>
              </a:ext>
            </a:extLst>
          </p:cNvPr>
          <p:cNvPicPr>
            <a:picLocks noGrp="1" noChangeAspect="1"/>
          </p:cNvPicPr>
          <p:nvPr>
            <p:ph idx="1"/>
          </p:nvPr>
        </p:nvPicPr>
        <p:blipFill>
          <a:blip r:embed="rId2"/>
          <a:srcRect t="28272" b="805"/>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D08880-1573-0629-6E52-8DA34FC14237}"/>
              </a:ext>
            </a:extLst>
          </p:cNvPr>
          <p:cNvSpPr>
            <a:spLocks noGrp="1"/>
          </p:cNvSpPr>
          <p:nvPr>
            <p:ph type="title"/>
          </p:nvPr>
        </p:nvSpPr>
        <p:spPr>
          <a:xfrm>
            <a:off x="838200" y="365125"/>
            <a:ext cx="5257800" cy="862601"/>
          </a:xfrm>
        </p:spPr>
        <p:txBody>
          <a:bodyPr vert="horz" lIns="91440" tIns="45720" rIns="91440" bIns="45720" rtlCol="0" anchor="ctr">
            <a:normAutofit/>
          </a:bodyPr>
          <a:lstStyle/>
          <a:p>
            <a:r>
              <a:rPr lang="en-US" sz="4000" dirty="0" err="1"/>
              <a:t>Předpřipravené</a:t>
            </a:r>
            <a:r>
              <a:rPr lang="en-US" sz="4000" dirty="0"/>
              <a:t> </a:t>
            </a:r>
            <a:r>
              <a:rPr lang="en-US" sz="4000" dirty="0" err="1"/>
              <a:t>recepty</a:t>
            </a:r>
            <a:endParaRPr lang="en-US" sz="4000" dirty="0"/>
          </a:p>
        </p:txBody>
      </p:sp>
      <p:sp>
        <p:nvSpPr>
          <p:cNvPr id="4" name="Text Placeholder 3">
            <a:extLst>
              <a:ext uri="{FF2B5EF4-FFF2-40B4-BE49-F238E27FC236}">
                <a16:creationId xmlns:a16="http://schemas.microsoft.com/office/drawing/2014/main" id="{59506D65-BEFD-7B97-7EF5-E9421AFB53E9}"/>
              </a:ext>
            </a:extLst>
          </p:cNvPr>
          <p:cNvSpPr>
            <a:spLocks noGrp="1"/>
          </p:cNvSpPr>
          <p:nvPr>
            <p:ph type="body" sz="half" idx="2"/>
          </p:nvPr>
        </p:nvSpPr>
        <p:spPr>
          <a:xfrm>
            <a:off x="838200" y="1227726"/>
            <a:ext cx="5257800" cy="4949237"/>
          </a:xfrm>
        </p:spPr>
        <p:txBody>
          <a:bodyPr vert="horz" lIns="91440" tIns="45720" rIns="91440" bIns="45720" rtlCol="0">
            <a:normAutofit/>
          </a:bodyPr>
          <a:lstStyle/>
          <a:p>
            <a:pPr marL="285750" indent="-228600">
              <a:buFont typeface="Arial" panose="020B0604020202020204" pitchFamily="34" charset="0"/>
              <a:buChar char="•"/>
            </a:pPr>
            <a:r>
              <a:rPr lang="en-US" dirty="0"/>
              <a:t>Java (</a:t>
            </a:r>
            <a:r>
              <a:rPr lang="en-US" dirty="0" err="1"/>
              <a:t>přejmenování</a:t>
            </a:r>
            <a:r>
              <a:rPr lang="en-US" dirty="0"/>
              <a:t> </a:t>
            </a:r>
            <a:r>
              <a:rPr lang="en-US" dirty="0" err="1"/>
              <a:t>metody</a:t>
            </a:r>
            <a:r>
              <a:rPr lang="en-US" dirty="0"/>
              <a:t>, </a:t>
            </a:r>
            <a:r>
              <a:rPr lang="en-US" dirty="0" err="1"/>
              <a:t>změna</a:t>
            </a:r>
            <a:r>
              <a:rPr lang="en-US" dirty="0"/>
              <a:t> </a:t>
            </a:r>
            <a:r>
              <a:rPr lang="en-US" dirty="0" err="1"/>
              <a:t>anotace</a:t>
            </a:r>
            <a:r>
              <a:rPr lang="en-US" dirty="0"/>
              <a:t>, </a:t>
            </a:r>
            <a:r>
              <a:rPr lang="en-US" dirty="0" err="1"/>
              <a:t>změna</a:t>
            </a:r>
            <a:r>
              <a:rPr lang="en-US" dirty="0"/>
              <a:t> </a:t>
            </a:r>
            <a:r>
              <a:rPr lang="en-US" dirty="0" err="1"/>
              <a:t>pořadí</a:t>
            </a:r>
            <a:r>
              <a:rPr lang="en-US" dirty="0"/>
              <a:t> </a:t>
            </a:r>
            <a:r>
              <a:rPr lang="en-US" dirty="0" err="1"/>
              <a:t>parametrů</a:t>
            </a:r>
            <a:r>
              <a:rPr lang="en-US" dirty="0"/>
              <a:t>, </a:t>
            </a:r>
            <a:r>
              <a:rPr lang="en-US" dirty="0" err="1"/>
              <a:t>smazání</a:t>
            </a:r>
            <a:r>
              <a:rPr lang="en-US" dirty="0"/>
              <a:t> </a:t>
            </a:r>
            <a:r>
              <a:rPr lang="en-US" dirty="0" err="1"/>
              <a:t>parametru</a:t>
            </a:r>
            <a:r>
              <a:rPr lang="en-US" dirty="0"/>
              <a:t>, …)</a:t>
            </a:r>
          </a:p>
          <a:p>
            <a:pPr marL="285750" indent="-228600">
              <a:buFont typeface="Arial" panose="020B0604020202020204" pitchFamily="34" charset="0"/>
              <a:buChar char="•"/>
            </a:pPr>
            <a:r>
              <a:rPr lang="en-US" dirty="0" err="1"/>
              <a:t>Migrace</a:t>
            </a:r>
            <a:r>
              <a:rPr lang="en-US" dirty="0"/>
              <a:t> </a:t>
            </a:r>
            <a:r>
              <a:rPr lang="en-US" dirty="0" err="1"/>
              <a:t>mezi</a:t>
            </a:r>
            <a:r>
              <a:rPr lang="en-US" dirty="0"/>
              <a:t> </a:t>
            </a:r>
            <a:r>
              <a:rPr lang="en-US" dirty="0" err="1"/>
              <a:t>knihovnami</a:t>
            </a:r>
            <a:r>
              <a:rPr lang="en-US" dirty="0"/>
              <a:t> (Guava -&gt; JDK, Log4J -&gt; SL4J, Swagger -&gt; </a:t>
            </a:r>
            <a:r>
              <a:rPr lang="en-US" dirty="0" err="1"/>
              <a:t>OpenAPI</a:t>
            </a:r>
            <a:r>
              <a:rPr lang="en-US" dirty="0"/>
              <a:t>, Joda time –&gt; JDK)</a:t>
            </a:r>
          </a:p>
          <a:p>
            <a:pPr marL="285750" indent="-228600">
              <a:buFont typeface="Arial" panose="020B0604020202020204" pitchFamily="34" charset="0"/>
              <a:buChar char="•"/>
            </a:pPr>
            <a:r>
              <a:rPr lang="en-US" dirty="0" err="1"/>
              <a:t>Nekompatibilní</a:t>
            </a:r>
            <a:r>
              <a:rPr lang="en-US" dirty="0"/>
              <a:t> </a:t>
            </a:r>
            <a:r>
              <a:rPr lang="en-US" dirty="0" err="1"/>
              <a:t>upgrady</a:t>
            </a:r>
            <a:r>
              <a:rPr lang="en-US" dirty="0"/>
              <a:t> (Hibernate, Jakarta, Micrometer, </a:t>
            </a:r>
            <a:r>
              <a:rPr lang="en-US" dirty="0" err="1"/>
              <a:t>JavaEE</a:t>
            </a:r>
            <a:r>
              <a:rPr lang="en-US" dirty="0"/>
              <a:t>, Camel, Wicket, Spring ..)</a:t>
            </a:r>
          </a:p>
          <a:p>
            <a:pPr marL="285750" indent="-228600">
              <a:buFont typeface="Arial" panose="020B0604020202020204" pitchFamily="34" charset="0"/>
              <a:buChar char="•"/>
            </a:pPr>
            <a:r>
              <a:rPr lang="en-US" dirty="0"/>
              <a:t>Maven Gradle (dependence, </a:t>
            </a:r>
            <a:r>
              <a:rPr lang="en-US" dirty="0" err="1"/>
              <a:t>pluginy</a:t>
            </a:r>
            <a:r>
              <a:rPr lang="en-US" dirty="0"/>
              <a:t>, property …)</a:t>
            </a:r>
          </a:p>
          <a:p>
            <a:pPr marL="285750" indent="-228600">
              <a:buFont typeface="Arial" panose="020B0604020202020204" pitchFamily="34" charset="0"/>
              <a:buChar char="•"/>
            </a:pPr>
            <a:r>
              <a:rPr lang="en-US" dirty="0" err="1"/>
              <a:t>Modernizace</a:t>
            </a:r>
            <a:r>
              <a:rPr lang="en-US" dirty="0"/>
              <a:t> a best practices</a:t>
            </a:r>
          </a:p>
          <a:p>
            <a:pPr marL="285750" indent="-228600">
              <a:buFont typeface="Arial" panose="020B0604020202020204" pitchFamily="34" charset="0"/>
              <a:buChar char="•"/>
            </a:pPr>
            <a:r>
              <a:rPr lang="en-US" dirty="0" err="1"/>
              <a:t>Ostatní</a:t>
            </a:r>
            <a:r>
              <a:rPr lang="en-US" dirty="0"/>
              <a:t> (docker files, terraform, SQL, Gitlab, GHA, Kubernetes)</a:t>
            </a:r>
          </a:p>
          <a:p>
            <a:pPr marL="285750" indent="-228600">
              <a:buFont typeface="Arial" panose="020B0604020202020204" pitchFamily="34" charset="0"/>
              <a:buChar char="•"/>
            </a:pPr>
            <a:r>
              <a:rPr lang="en-US" b="1" dirty="0" err="1"/>
              <a:t>Kompletní</a:t>
            </a:r>
            <a:r>
              <a:rPr lang="en-US" b="1" dirty="0"/>
              <a:t> </a:t>
            </a:r>
            <a:r>
              <a:rPr lang="en-US" b="1" dirty="0" err="1"/>
              <a:t>upgrady</a:t>
            </a:r>
            <a:endParaRPr lang="en-US" b="1" dirty="0"/>
          </a:p>
          <a:p>
            <a:pPr marL="742950" lvl="1" indent="-228600">
              <a:buFont typeface="Arial" panose="020B0604020202020204" pitchFamily="34" charset="0"/>
              <a:buChar char="•"/>
            </a:pPr>
            <a:r>
              <a:rPr lang="en-US" sz="1600" dirty="0"/>
              <a:t>JDK (6, 7, 8, 11, 17, 21)</a:t>
            </a:r>
          </a:p>
          <a:p>
            <a:pPr marL="742950" lvl="1" indent="-228600">
              <a:buFont typeface="Arial" panose="020B0604020202020204" pitchFamily="34" charset="0"/>
              <a:buChar char="•"/>
            </a:pPr>
            <a:r>
              <a:rPr lang="en-US" sz="1600" dirty="0" err="1"/>
              <a:t>SpringBoot</a:t>
            </a:r>
            <a:r>
              <a:rPr lang="en-US" sz="1600" dirty="0"/>
              <a:t> (2.x, 3.x)</a:t>
            </a:r>
          </a:p>
          <a:p>
            <a:pPr marL="742950" lvl="1" indent="-228600">
              <a:buFont typeface="Arial" panose="020B0604020202020204" pitchFamily="34" charset="0"/>
              <a:buChar char="•"/>
            </a:pPr>
            <a:r>
              <a:rPr lang="en-US" sz="1600" dirty="0"/>
              <a:t>Micronaut (2.x, 3.x, 4.x)</a:t>
            </a:r>
          </a:p>
          <a:p>
            <a:pPr marL="742950" lvl="1" indent="-228600">
              <a:buFont typeface="Arial" panose="020B0604020202020204" pitchFamily="34" charset="0"/>
              <a:buChar char="•"/>
            </a:pPr>
            <a:r>
              <a:rPr lang="en-US" sz="1600" dirty="0" err="1"/>
              <a:t>Quarkus</a:t>
            </a:r>
            <a:endParaRPr lang="en-US" sz="1600" dirty="0"/>
          </a:p>
          <a:p>
            <a:pPr marL="742950" lvl="1" indent="-228600">
              <a:buFont typeface="Arial" panose="020B0604020202020204" pitchFamily="34" charset="0"/>
              <a:buChar char="•"/>
            </a:pPr>
            <a:r>
              <a:rPr lang="en-US" sz="1600" dirty="0"/>
              <a:t>JEE (6,7,8) </a:t>
            </a:r>
          </a:p>
        </p:txBody>
      </p:sp>
      <p:sp>
        <p:nvSpPr>
          <p:cNvPr id="6" name="TextBox 5">
            <a:extLst>
              <a:ext uri="{FF2B5EF4-FFF2-40B4-BE49-F238E27FC236}">
                <a16:creationId xmlns:a16="http://schemas.microsoft.com/office/drawing/2014/main" id="{063FD314-E626-C808-83C0-5EA63B6493BB}"/>
              </a:ext>
            </a:extLst>
          </p:cNvPr>
          <p:cNvSpPr txBox="1"/>
          <p:nvPr/>
        </p:nvSpPr>
        <p:spPr>
          <a:xfrm>
            <a:off x="971950" y="6304884"/>
            <a:ext cx="3829253" cy="369332"/>
          </a:xfrm>
          <a:prstGeom prst="rect">
            <a:avLst/>
          </a:prstGeom>
          <a:noFill/>
        </p:spPr>
        <p:txBody>
          <a:bodyPr wrap="none" rtlCol="0">
            <a:spAutoFit/>
          </a:bodyPr>
          <a:lstStyle/>
          <a:p>
            <a:r>
              <a:rPr lang="en-GB" dirty="0"/>
              <a:t>https://</a:t>
            </a:r>
            <a:r>
              <a:rPr lang="en-GB" dirty="0" err="1"/>
              <a:t>docs.openrewrite.org</a:t>
            </a:r>
            <a:r>
              <a:rPr lang="en-GB" dirty="0"/>
              <a:t>/recipes</a:t>
            </a:r>
            <a:endParaRPr lang="en-CZ" dirty="0"/>
          </a:p>
        </p:txBody>
      </p:sp>
    </p:spTree>
    <p:extLst>
      <p:ext uri="{BB962C8B-B14F-4D97-AF65-F5344CB8AC3E}">
        <p14:creationId xmlns:p14="http://schemas.microsoft.com/office/powerpoint/2010/main" val="167527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94DA91-246F-763F-E828-696789D5733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632414-45D0-79A8-D6ED-BEE803E6B659}"/>
              </a:ext>
            </a:extLst>
          </p:cNvPr>
          <p:cNvPicPr>
            <a:picLocks noChangeAspect="1"/>
          </p:cNvPicPr>
          <p:nvPr/>
        </p:nvPicPr>
        <p:blipFill>
          <a:blip r:embed="rId2"/>
          <a:srcRect l="6876" r="13813"/>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B52518-DD89-43AC-538D-94C13A60EBCA}"/>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Demo</a:t>
            </a:r>
          </a:p>
        </p:txBody>
      </p:sp>
      <p:sp>
        <p:nvSpPr>
          <p:cNvPr id="4" name="Text Placeholder 3">
            <a:extLst>
              <a:ext uri="{FF2B5EF4-FFF2-40B4-BE49-F238E27FC236}">
                <a16:creationId xmlns:a16="http://schemas.microsoft.com/office/drawing/2014/main" id="{F3182B76-DC83-EF5C-5F7E-8AAB8C68088F}"/>
              </a:ext>
            </a:extLst>
          </p:cNvPr>
          <p:cNvSpPr>
            <a:spLocks noGrp="1"/>
          </p:cNvSpPr>
          <p:nvPr>
            <p:ph type="body" sz="half" idx="2"/>
          </p:nvPr>
        </p:nvSpPr>
        <p:spPr>
          <a:xfrm>
            <a:off x="838200" y="2434201"/>
            <a:ext cx="6355506" cy="1773318"/>
          </a:xfrm>
        </p:spPr>
        <p:txBody>
          <a:bodyPr vert="horz" lIns="91440" tIns="45720" rIns="91440" bIns="45720" rtlCol="0">
            <a:normAutofit/>
          </a:bodyPr>
          <a:lstStyle/>
          <a:p>
            <a:pPr marL="285750" indent="-228600">
              <a:buFont typeface="Arial" panose="020B0604020202020204" pitchFamily="34" charset="0"/>
              <a:buChar char="•"/>
            </a:pPr>
            <a:r>
              <a:rPr lang="en-US" sz="2000" dirty="0"/>
              <a:t>Upgrade Java 8 (18.03. 2014)-&gt; Java 17 (14.09. 2021)</a:t>
            </a:r>
          </a:p>
          <a:p>
            <a:pPr marL="285750" indent="-228600">
              <a:buFont typeface="Arial" panose="020B0604020202020204" pitchFamily="34" charset="0"/>
              <a:buChar char="•"/>
            </a:pPr>
            <a:r>
              <a:rPr lang="en-US" sz="2000" dirty="0"/>
              <a:t>Spring Boot 2.3.3 -&gt; 3.3.9</a:t>
            </a:r>
          </a:p>
          <a:p>
            <a:pPr marL="285750" indent="-228600">
              <a:buFont typeface="Arial" panose="020B0604020202020204" pitchFamily="34" charset="0"/>
              <a:buChar char="•"/>
            </a:pPr>
            <a:r>
              <a:rPr lang="en-US" sz="2000" dirty="0"/>
              <a:t>Remove boiler plate with Lombok</a:t>
            </a:r>
          </a:p>
          <a:p>
            <a:pPr marL="285750" indent="-228600">
              <a:buFont typeface="Arial" panose="020B0604020202020204" pitchFamily="34" charset="0"/>
              <a:buChar char="•"/>
            </a:pPr>
            <a:r>
              <a:rPr lang="en-US" sz="2000" dirty="0"/>
              <a:t>Update Maven Wrapper to 3.9.9</a:t>
            </a:r>
          </a:p>
        </p:txBody>
      </p:sp>
    </p:spTree>
    <p:extLst>
      <p:ext uri="{BB962C8B-B14F-4D97-AF65-F5344CB8AC3E}">
        <p14:creationId xmlns:p14="http://schemas.microsoft.com/office/powerpoint/2010/main" val="3886553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E4515F-9FCC-1D3C-E588-5EBF328A5183}"/>
            </a:ext>
          </a:extLst>
        </p:cNvPr>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attle tested">
            <a:extLst>
              <a:ext uri="{FF2B5EF4-FFF2-40B4-BE49-F238E27FC236}">
                <a16:creationId xmlns:a16="http://schemas.microsoft.com/office/drawing/2014/main" id="{95140820-4F43-C627-D811-9E274259240B}"/>
              </a:ext>
            </a:extLst>
          </p:cNvPr>
          <p:cNvPicPr>
            <a:picLocks noChangeAspect="1"/>
          </p:cNvPicPr>
          <p:nvPr/>
        </p:nvPicPr>
        <p:blipFill>
          <a:blip r:embed="rId2"/>
          <a:srcRect r="11214"/>
          <a:stretch/>
        </p:blipFill>
        <p:spPr>
          <a:xfrm>
            <a:off x="6103027" y="10"/>
            <a:ext cx="6088971" cy="6857990"/>
          </a:xfrm>
          <a:prstGeom prst="rect">
            <a:avLst/>
          </a:prstGeom>
        </p:spPr>
      </p:pic>
      <p:sp useBgFill="1">
        <p:nvSpPr>
          <p:cNvPr id="26" name="Rectangle 25">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EF211-F593-B481-6BEA-796272E5B4A6}"/>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dirty="0"/>
              <a:t>Battle tested</a:t>
            </a:r>
          </a:p>
        </p:txBody>
      </p:sp>
      <p:sp>
        <p:nvSpPr>
          <p:cNvPr id="4" name="Text Placeholder 3">
            <a:extLst>
              <a:ext uri="{FF2B5EF4-FFF2-40B4-BE49-F238E27FC236}">
                <a16:creationId xmlns:a16="http://schemas.microsoft.com/office/drawing/2014/main" id="{EE58DEC9-784A-2763-8AB4-D80E64B022B2}"/>
              </a:ext>
            </a:extLst>
          </p:cNvPr>
          <p:cNvSpPr>
            <a:spLocks noGrp="1"/>
          </p:cNvSpPr>
          <p:nvPr>
            <p:ph type="body" sz="half" idx="2"/>
          </p:nvPr>
        </p:nvSpPr>
        <p:spPr>
          <a:xfrm>
            <a:off x="761801" y="1867166"/>
            <a:ext cx="5114658" cy="4391901"/>
          </a:xfrm>
        </p:spPr>
        <p:txBody>
          <a:bodyPr vert="horz" lIns="91440" tIns="45720" rIns="91440" bIns="45720" rtlCol="0" anchor="ctr">
            <a:normAutofit lnSpcReduction="10000"/>
          </a:bodyPr>
          <a:lstStyle/>
          <a:p>
            <a:pPr marL="285750" indent="-228600">
              <a:buFont typeface="Arial" panose="020B0604020202020204" pitchFamily="34" charset="0"/>
              <a:buChar char="•"/>
            </a:pPr>
            <a:r>
              <a:rPr lang="en-US" dirty="0" err="1"/>
              <a:t>Mějte</a:t>
            </a:r>
            <a:r>
              <a:rPr lang="en-US" dirty="0"/>
              <a:t> </a:t>
            </a:r>
            <a:r>
              <a:rPr lang="en-US" dirty="0" err="1"/>
              <a:t>reálná</a:t>
            </a:r>
            <a:r>
              <a:rPr lang="en-US" dirty="0"/>
              <a:t> </a:t>
            </a:r>
            <a:r>
              <a:rPr lang="en-US" dirty="0" err="1"/>
              <a:t>očekávání</a:t>
            </a:r>
            <a:endParaRPr lang="en-US" dirty="0"/>
          </a:p>
          <a:p>
            <a:pPr marL="285750" indent="-228600">
              <a:buFont typeface="Arial" panose="020B0604020202020204" pitchFamily="34" charset="0"/>
              <a:buChar char="•"/>
            </a:pPr>
            <a:r>
              <a:rPr lang="en-US" dirty="0"/>
              <a:t>Upgrade Java 13 -&gt; Java 17, Spring Boot 2.4.3 -&gt; 3.1.1</a:t>
            </a:r>
          </a:p>
          <a:p>
            <a:pPr marL="285750" indent="-228600">
              <a:buFont typeface="Arial" panose="020B0604020202020204" pitchFamily="34" charset="0"/>
              <a:buChar char="•"/>
            </a:pPr>
            <a:r>
              <a:rPr lang="en-US" dirty="0"/>
              <a:t>Swagger -&gt; </a:t>
            </a:r>
            <a:r>
              <a:rPr lang="en-US" dirty="0" err="1"/>
              <a:t>OpenAPI</a:t>
            </a:r>
            <a:r>
              <a:rPr lang="en-US" dirty="0"/>
              <a:t>: Na </a:t>
            </a:r>
            <a:r>
              <a:rPr lang="en-US" dirty="0" err="1"/>
              <a:t>složitější</a:t>
            </a:r>
            <a:r>
              <a:rPr lang="en-US" dirty="0"/>
              <a:t> </a:t>
            </a:r>
            <a:r>
              <a:rPr lang="en-US" dirty="0" err="1"/>
              <a:t>konstrukce</a:t>
            </a:r>
            <a:r>
              <a:rPr lang="en-US" dirty="0"/>
              <a:t> </a:t>
            </a:r>
            <a:r>
              <a:rPr lang="en-US" dirty="0" err="1"/>
              <a:t>nefungoval</a:t>
            </a:r>
            <a:r>
              <a:rPr lang="en-US" dirty="0"/>
              <a:t>. </a:t>
            </a:r>
            <a:r>
              <a:rPr lang="en-US" dirty="0" err="1"/>
              <a:t>Nutné</a:t>
            </a:r>
            <a:r>
              <a:rPr lang="en-US" dirty="0"/>
              <a:t> </a:t>
            </a:r>
            <a:r>
              <a:rPr lang="en-US" dirty="0" err="1"/>
              <a:t>dopsat</a:t>
            </a:r>
            <a:r>
              <a:rPr lang="en-US" dirty="0"/>
              <a:t> </a:t>
            </a:r>
            <a:r>
              <a:rPr lang="en-US" dirty="0" err="1"/>
              <a:t>vlastní</a:t>
            </a:r>
            <a:r>
              <a:rPr lang="en-US" dirty="0"/>
              <a:t> </a:t>
            </a:r>
            <a:r>
              <a:rPr lang="en-US" dirty="0" err="1"/>
              <a:t>recept</a:t>
            </a:r>
            <a:r>
              <a:rPr lang="en-US" dirty="0"/>
              <a:t> v </a:t>
            </a:r>
            <a:r>
              <a:rPr lang="en-US" dirty="0" err="1"/>
              <a:t>Javě</a:t>
            </a:r>
            <a:r>
              <a:rPr lang="en-US" dirty="0"/>
              <a:t> (1MD)</a:t>
            </a:r>
          </a:p>
          <a:p>
            <a:pPr marL="285750" indent="-228600">
              <a:buFont typeface="Arial" panose="020B0604020202020204" pitchFamily="34" charset="0"/>
              <a:buChar char="•"/>
            </a:pPr>
            <a:r>
              <a:rPr lang="en-US" dirty="0"/>
              <a:t>Maven </a:t>
            </a:r>
            <a:r>
              <a:rPr lang="en-US" dirty="0" err="1"/>
              <a:t>recept</a:t>
            </a:r>
            <a:r>
              <a:rPr lang="en-US" dirty="0"/>
              <a:t> </a:t>
            </a:r>
            <a:r>
              <a:rPr lang="en-US" dirty="0" err="1"/>
              <a:t>nageneroval</a:t>
            </a:r>
            <a:r>
              <a:rPr lang="en-US" dirty="0"/>
              <a:t> </a:t>
            </a:r>
            <a:r>
              <a:rPr lang="en-US" dirty="0" err="1"/>
              <a:t>zbytečné</a:t>
            </a:r>
            <a:r>
              <a:rPr lang="en-US" dirty="0"/>
              <a:t> property do </a:t>
            </a:r>
            <a:r>
              <a:rPr lang="en-US" dirty="0" err="1"/>
              <a:t>pomu</a:t>
            </a:r>
            <a:endParaRPr lang="en-US" dirty="0"/>
          </a:p>
          <a:p>
            <a:pPr marL="285750" indent="-228600">
              <a:buFont typeface="Arial" panose="020B0604020202020204" pitchFamily="34" charset="0"/>
              <a:buChar char="•"/>
            </a:pPr>
            <a:r>
              <a:rPr lang="en-US" dirty="0"/>
              <a:t>Ne </a:t>
            </a:r>
            <a:r>
              <a:rPr lang="en-US" dirty="0" err="1"/>
              <a:t>na</a:t>
            </a:r>
            <a:r>
              <a:rPr lang="en-US" dirty="0"/>
              <a:t> </a:t>
            </a:r>
            <a:r>
              <a:rPr lang="en-US" dirty="0" err="1"/>
              <a:t>všechny</a:t>
            </a:r>
            <a:r>
              <a:rPr lang="en-US" dirty="0"/>
              <a:t> </a:t>
            </a:r>
            <a:r>
              <a:rPr lang="en-US" dirty="0" err="1"/>
              <a:t>technologie</a:t>
            </a:r>
            <a:r>
              <a:rPr lang="en-US" dirty="0"/>
              <a:t>, </a:t>
            </a:r>
            <a:r>
              <a:rPr lang="en-US" dirty="0" err="1"/>
              <a:t>které</a:t>
            </a:r>
            <a:r>
              <a:rPr lang="en-US" dirty="0"/>
              <a:t> </a:t>
            </a:r>
            <a:r>
              <a:rPr lang="en-US" dirty="0" err="1"/>
              <a:t>jsme</a:t>
            </a:r>
            <a:r>
              <a:rPr lang="en-US" dirty="0"/>
              <a:t> </a:t>
            </a:r>
            <a:r>
              <a:rPr lang="en-US" dirty="0" err="1"/>
              <a:t>upgradovali</a:t>
            </a:r>
            <a:r>
              <a:rPr lang="en-US" dirty="0"/>
              <a:t> </a:t>
            </a:r>
            <a:r>
              <a:rPr lang="en-US" dirty="0" err="1"/>
              <a:t>byly</a:t>
            </a:r>
            <a:r>
              <a:rPr lang="en-US" dirty="0"/>
              <a:t> k </a:t>
            </a:r>
            <a:r>
              <a:rPr lang="en-US" dirty="0" err="1"/>
              <a:t>dispozici</a:t>
            </a:r>
            <a:r>
              <a:rPr lang="en-US" dirty="0"/>
              <a:t> </a:t>
            </a:r>
            <a:r>
              <a:rPr lang="en-US" dirty="0" err="1"/>
              <a:t>recepty</a:t>
            </a:r>
            <a:endParaRPr lang="en-US" dirty="0"/>
          </a:p>
          <a:p>
            <a:pPr marL="285750" indent="-228600">
              <a:buFont typeface="Arial" panose="020B0604020202020204" pitchFamily="34" charset="0"/>
              <a:buChar char="•"/>
            </a:pPr>
            <a:r>
              <a:rPr lang="en-US" dirty="0" err="1"/>
              <a:t>Některé</a:t>
            </a:r>
            <a:r>
              <a:rPr lang="en-US" dirty="0"/>
              <a:t> </a:t>
            </a:r>
            <a:r>
              <a:rPr lang="en-US" dirty="0" err="1"/>
              <a:t>složitější</a:t>
            </a:r>
            <a:r>
              <a:rPr lang="en-US" dirty="0"/>
              <a:t> </a:t>
            </a:r>
            <a:r>
              <a:rPr lang="en-US" dirty="0" err="1"/>
              <a:t>věci</a:t>
            </a:r>
            <a:r>
              <a:rPr lang="en-US" dirty="0"/>
              <a:t> se </a:t>
            </a:r>
            <a:r>
              <a:rPr lang="en-US" dirty="0" err="1"/>
              <a:t>musely</a:t>
            </a:r>
            <a:r>
              <a:rPr lang="en-US" dirty="0"/>
              <a:t> </a:t>
            </a:r>
            <a:r>
              <a:rPr lang="en-US" dirty="0" err="1"/>
              <a:t>dělat</a:t>
            </a:r>
            <a:r>
              <a:rPr lang="en-US" dirty="0"/>
              <a:t> </a:t>
            </a:r>
            <a:r>
              <a:rPr lang="en-US" dirty="0" err="1"/>
              <a:t>ručně</a:t>
            </a:r>
            <a:r>
              <a:rPr lang="en-US" dirty="0"/>
              <a:t> (</a:t>
            </a:r>
            <a:r>
              <a:rPr lang="en-US" dirty="0" err="1"/>
              <a:t>např</a:t>
            </a:r>
            <a:r>
              <a:rPr lang="en-US" dirty="0"/>
              <a:t>. upgrade </a:t>
            </a:r>
            <a:r>
              <a:rPr lang="en-US" dirty="0" err="1"/>
              <a:t>elasticu</a:t>
            </a:r>
            <a:r>
              <a:rPr lang="en-US" dirty="0"/>
              <a:t>)</a:t>
            </a:r>
          </a:p>
          <a:p>
            <a:pPr marL="285750" indent="-228600">
              <a:buFont typeface="Arial" panose="020B0604020202020204" pitchFamily="34" charset="0"/>
              <a:buChar char="•"/>
            </a:pPr>
            <a:r>
              <a:rPr lang="en-US" dirty="0" err="1"/>
              <a:t>Reálná</a:t>
            </a:r>
            <a:r>
              <a:rPr lang="en-US" dirty="0"/>
              <a:t> </a:t>
            </a:r>
            <a:r>
              <a:rPr lang="en-US" dirty="0" err="1"/>
              <a:t>úspora</a:t>
            </a:r>
            <a:r>
              <a:rPr lang="en-US" dirty="0"/>
              <a:t> </a:t>
            </a:r>
            <a:r>
              <a:rPr lang="en-US" dirty="0" err="1"/>
              <a:t>cca</a:t>
            </a:r>
            <a:r>
              <a:rPr lang="en-US" dirty="0"/>
              <a:t> 70% </a:t>
            </a:r>
            <a:r>
              <a:rPr lang="en-US" dirty="0" err="1"/>
              <a:t>času</a:t>
            </a:r>
            <a:endParaRPr lang="en-US" dirty="0"/>
          </a:p>
          <a:p>
            <a:pPr marL="285750" indent="-228600">
              <a:buFont typeface="Arial" panose="020B0604020202020204" pitchFamily="34" charset="0"/>
              <a:buChar char="•"/>
            </a:pPr>
            <a:r>
              <a:rPr lang="en-US" dirty="0" err="1"/>
              <a:t>Nezvládnutá</a:t>
            </a:r>
            <a:r>
              <a:rPr lang="en-US" dirty="0"/>
              <a:t> </a:t>
            </a:r>
            <a:r>
              <a:rPr lang="en-US" dirty="0" err="1"/>
              <a:t>místa</a:t>
            </a:r>
            <a:r>
              <a:rPr lang="en-US" dirty="0"/>
              <a:t> </a:t>
            </a:r>
            <a:r>
              <a:rPr lang="en-US" dirty="0" err="1"/>
              <a:t>byla</a:t>
            </a:r>
            <a:r>
              <a:rPr lang="en-US" dirty="0"/>
              <a:t> </a:t>
            </a:r>
            <a:r>
              <a:rPr lang="en-US" dirty="0" err="1"/>
              <a:t>hlavně</a:t>
            </a:r>
            <a:r>
              <a:rPr lang="en-US" dirty="0"/>
              <a:t> v </a:t>
            </a:r>
            <a:r>
              <a:rPr lang="en-US" dirty="0" err="1"/>
              <a:t>inicializacích</a:t>
            </a:r>
            <a:r>
              <a:rPr lang="en-US" dirty="0"/>
              <a:t> (@Configuration) -&gt; </a:t>
            </a:r>
            <a:r>
              <a:rPr lang="en-US" dirty="0" err="1"/>
              <a:t>Sjednoceno</a:t>
            </a:r>
            <a:r>
              <a:rPr lang="en-US" dirty="0"/>
              <a:t> </a:t>
            </a:r>
            <a:r>
              <a:rPr lang="en-US" dirty="0" err="1"/>
              <a:t>přes</a:t>
            </a:r>
            <a:r>
              <a:rPr lang="en-US" dirty="0"/>
              <a:t> </a:t>
            </a:r>
            <a:r>
              <a:rPr lang="en-US" dirty="0" err="1"/>
              <a:t>všechny</a:t>
            </a:r>
            <a:r>
              <a:rPr lang="en-US" dirty="0"/>
              <a:t> </a:t>
            </a:r>
            <a:r>
              <a:rPr lang="en-US" dirty="0" err="1"/>
              <a:t>služby</a:t>
            </a:r>
            <a:r>
              <a:rPr lang="en-US" dirty="0"/>
              <a:t>, </a:t>
            </a:r>
            <a:r>
              <a:rPr lang="en-US" dirty="0" err="1"/>
              <a:t>dodáno</a:t>
            </a:r>
            <a:r>
              <a:rPr lang="en-US" dirty="0"/>
              <a:t> do Tech </a:t>
            </a:r>
            <a:r>
              <a:rPr lang="en-US" dirty="0" err="1"/>
              <a:t>Stacku</a:t>
            </a:r>
            <a:endParaRPr lang="en-US" dirty="0"/>
          </a:p>
          <a:p>
            <a:pPr marL="285750" indent="-228600">
              <a:buFont typeface="Arial" panose="020B0604020202020204" pitchFamily="34" charset="0"/>
              <a:buChar char="•"/>
            </a:pPr>
            <a:r>
              <a:rPr lang="en-US" dirty="0" err="1"/>
              <a:t>Další</a:t>
            </a:r>
            <a:r>
              <a:rPr lang="en-US" dirty="0"/>
              <a:t> minor </a:t>
            </a:r>
            <a:r>
              <a:rPr lang="en-US" dirty="0" err="1"/>
              <a:t>upgrady</a:t>
            </a:r>
            <a:r>
              <a:rPr lang="en-US" dirty="0"/>
              <a:t> 3.1.2 -&gt; 3.2x -&gt; 3.3.x – </a:t>
            </a:r>
            <a:r>
              <a:rPr lang="en-US" dirty="0" err="1"/>
              <a:t>již</a:t>
            </a:r>
            <a:r>
              <a:rPr lang="en-US" dirty="0"/>
              <a:t> </a:t>
            </a:r>
            <a:r>
              <a:rPr lang="en-US" dirty="0" err="1"/>
              <a:t>plně</a:t>
            </a:r>
            <a:r>
              <a:rPr lang="en-US" dirty="0"/>
              <a:t> </a:t>
            </a:r>
            <a:r>
              <a:rPr lang="en-US" dirty="0" err="1"/>
              <a:t>automaticky</a:t>
            </a:r>
            <a:endParaRPr lang="en-US" dirty="0"/>
          </a:p>
          <a:p>
            <a:pPr marL="285750" indent="-228600">
              <a:buFont typeface="Arial" panose="020B0604020202020204" pitchFamily="34" charset="0"/>
              <a:buChar char="•"/>
            </a:pPr>
            <a:endParaRPr lang="en-US" dirty="0"/>
          </a:p>
          <a:p>
            <a:pPr marL="285750" indent="-228600">
              <a:buFont typeface="Arial" panose="020B0604020202020204" pitchFamily="34" charset="0"/>
              <a:buChar char="•"/>
            </a:pPr>
            <a:endParaRPr lang="en-US" dirty="0"/>
          </a:p>
        </p:txBody>
      </p:sp>
    </p:spTree>
    <p:extLst>
      <p:ext uri="{BB962C8B-B14F-4D97-AF65-F5344CB8AC3E}">
        <p14:creationId xmlns:p14="http://schemas.microsoft.com/office/powerpoint/2010/main" val="1743846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FCEFB-D3E0-D849-302D-D53D73FF7AF8}"/>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CCD018-5F05-DB89-7AEB-BDE80AC8E0D1}"/>
              </a:ext>
            </a:extLst>
          </p:cNvPr>
          <p:cNvSpPr>
            <a:spLocks noGrp="1"/>
          </p:cNvSpPr>
          <p:nvPr>
            <p:ph type="title"/>
          </p:nvPr>
        </p:nvSpPr>
        <p:spPr>
          <a:xfrm>
            <a:off x="838200" y="365125"/>
            <a:ext cx="8682318" cy="1699744"/>
          </a:xfrm>
        </p:spPr>
        <p:txBody>
          <a:bodyPr vert="horz" lIns="91440" tIns="45720" rIns="91440" bIns="45720" rtlCol="0" anchor="ctr">
            <a:normAutofit/>
          </a:bodyPr>
          <a:lstStyle/>
          <a:p>
            <a:r>
              <a:rPr lang="en-US" sz="4000" dirty="0" err="1"/>
              <a:t>Hromadná</a:t>
            </a:r>
            <a:r>
              <a:rPr lang="en-US" sz="4000" dirty="0"/>
              <a:t> </a:t>
            </a:r>
            <a:r>
              <a:rPr lang="en-US" sz="4000" dirty="0" err="1"/>
              <a:t>správa</a:t>
            </a:r>
            <a:r>
              <a:rPr lang="en-US" sz="4000" dirty="0"/>
              <a:t> </a:t>
            </a:r>
            <a:r>
              <a:rPr lang="en-US" sz="4000" dirty="0" err="1"/>
              <a:t>repozitářů</a:t>
            </a:r>
            <a:r>
              <a:rPr lang="en-US" sz="4000" dirty="0"/>
              <a:t>  + Demo</a:t>
            </a:r>
          </a:p>
        </p:txBody>
      </p:sp>
      <p:sp>
        <p:nvSpPr>
          <p:cNvPr id="4" name="Text Placeholder 3">
            <a:extLst>
              <a:ext uri="{FF2B5EF4-FFF2-40B4-BE49-F238E27FC236}">
                <a16:creationId xmlns:a16="http://schemas.microsoft.com/office/drawing/2014/main" id="{48A20447-A429-5FF9-8411-8E4B5FB4A10F}"/>
              </a:ext>
            </a:extLst>
          </p:cNvPr>
          <p:cNvSpPr>
            <a:spLocks noGrp="1"/>
          </p:cNvSpPr>
          <p:nvPr>
            <p:ph type="body" sz="half" idx="2"/>
          </p:nvPr>
        </p:nvSpPr>
        <p:spPr>
          <a:xfrm>
            <a:off x="836904" y="1654270"/>
            <a:ext cx="3822189" cy="3742762"/>
          </a:xfrm>
        </p:spPr>
        <p:txBody>
          <a:bodyPr vert="horz" lIns="91440" tIns="45720" rIns="91440" bIns="45720" rtlCol="0">
            <a:normAutofit/>
          </a:bodyPr>
          <a:lstStyle/>
          <a:p>
            <a:pPr marL="285750" indent="-228600">
              <a:buFont typeface="Arial" panose="020B0604020202020204" pitchFamily="34" charset="0"/>
              <a:buChar char="•"/>
            </a:pPr>
            <a:r>
              <a:rPr lang="en-US" sz="2000" dirty="0"/>
              <a:t>Mani CLI Tool</a:t>
            </a:r>
          </a:p>
          <a:p>
            <a:pPr marL="285750" indent="-228600">
              <a:buFont typeface="Arial" panose="020B0604020202020204" pitchFamily="34" charset="0"/>
              <a:buChar char="•"/>
            </a:pPr>
            <a:r>
              <a:rPr lang="en-US" sz="2000" dirty="0" err="1"/>
              <a:t>Spouštění</a:t>
            </a:r>
            <a:r>
              <a:rPr lang="en-US" sz="2000" dirty="0"/>
              <a:t> </a:t>
            </a:r>
            <a:r>
              <a:rPr lang="en-US" sz="2000" dirty="0" err="1"/>
              <a:t>definovaných</a:t>
            </a:r>
            <a:r>
              <a:rPr lang="en-US" sz="2000" dirty="0"/>
              <a:t> </a:t>
            </a:r>
            <a:r>
              <a:rPr lang="en-US" sz="2000" dirty="0" err="1"/>
              <a:t>tasků</a:t>
            </a:r>
            <a:r>
              <a:rPr lang="en-US" sz="2000" dirty="0"/>
              <a:t> v Git </a:t>
            </a:r>
            <a:r>
              <a:rPr lang="en-US" sz="2000" dirty="0" err="1"/>
              <a:t>repozitářích</a:t>
            </a:r>
            <a:endParaRPr lang="en-US" sz="2000" dirty="0"/>
          </a:p>
          <a:p>
            <a:pPr marL="285750" indent="-228600">
              <a:buFont typeface="Arial" panose="020B0604020202020204" pitchFamily="34" charset="0"/>
              <a:buChar char="•"/>
            </a:pPr>
            <a:r>
              <a:rPr lang="en-US" sz="2000" dirty="0" err="1"/>
              <a:t>Konfigurace</a:t>
            </a:r>
            <a:endParaRPr lang="en-US" sz="2000" dirty="0"/>
          </a:p>
          <a:p>
            <a:pPr marL="742950" lvl="1" indent="-228600">
              <a:buFont typeface="Arial" panose="020B0604020202020204" pitchFamily="34" charset="0"/>
              <a:buChar char="•"/>
            </a:pPr>
            <a:r>
              <a:rPr lang="en-US" sz="1800" dirty="0" err="1"/>
              <a:t>Projekty</a:t>
            </a:r>
            <a:endParaRPr lang="en-US" sz="1800" dirty="0"/>
          </a:p>
          <a:p>
            <a:pPr marL="742950" lvl="1" indent="-228600">
              <a:buFont typeface="Arial" panose="020B0604020202020204" pitchFamily="34" charset="0"/>
              <a:buChar char="•"/>
            </a:pPr>
            <a:r>
              <a:rPr lang="en-US" sz="1800" dirty="0" err="1"/>
              <a:t>Tagy</a:t>
            </a:r>
            <a:endParaRPr lang="en-US" sz="1800" dirty="0"/>
          </a:p>
          <a:p>
            <a:pPr marL="742950" lvl="1" indent="-228600">
              <a:buFont typeface="Arial" panose="020B0604020202020204" pitchFamily="34" charset="0"/>
              <a:buChar char="•"/>
            </a:pPr>
            <a:r>
              <a:rPr lang="en-US" sz="1800" dirty="0" err="1"/>
              <a:t>Tasky</a:t>
            </a:r>
            <a:endParaRPr lang="en-US" sz="1800" dirty="0"/>
          </a:p>
          <a:p>
            <a:pPr marL="285750" indent="-228600">
              <a:buFont typeface="Arial" panose="020B0604020202020204" pitchFamily="34" charset="0"/>
              <a:buChar char="•"/>
            </a:pPr>
            <a:r>
              <a:rPr lang="en-US" sz="2000" dirty="0" err="1"/>
              <a:t>Fáze</a:t>
            </a:r>
            <a:endParaRPr lang="en-US" sz="2000" dirty="0"/>
          </a:p>
          <a:p>
            <a:pPr marL="742950" lvl="1" indent="-228600">
              <a:buFont typeface="Arial" panose="020B0604020202020204" pitchFamily="34" charset="0"/>
              <a:buChar char="•"/>
            </a:pPr>
            <a:r>
              <a:rPr lang="en-US" sz="1800" dirty="0" err="1"/>
              <a:t>Synchronizace</a:t>
            </a:r>
            <a:endParaRPr lang="en-US" sz="1800" dirty="0"/>
          </a:p>
          <a:p>
            <a:pPr marL="742950" lvl="1" indent="-228600">
              <a:buFont typeface="Arial" panose="020B0604020202020204" pitchFamily="34" charset="0"/>
              <a:buChar char="•"/>
            </a:pPr>
            <a:r>
              <a:rPr lang="en-US" sz="1800" dirty="0" err="1"/>
              <a:t>Spuštění</a:t>
            </a:r>
            <a:r>
              <a:rPr lang="en-US" sz="1800" dirty="0"/>
              <a:t> </a:t>
            </a:r>
            <a:r>
              <a:rPr lang="en-US" sz="1800" dirty="0" err="1"/>
              <a:t>tasku</a:t>
            </a:r>
            <a:endParaRPr lang="en-US" sz="1800" dirty="0"/>
          </a:p>
          <a:p>
            <a:pPr marL="57150"/>
            <a:endParaRPr lang="en-US" sz="2000" dirty="0"/>
          </a:p>
        </p:txBody>
      </p:sp>
      <p:sp>
        <p:nvSpPr>
          <p:cNvPr id="5" name="TextBox 4">
            <a:extLst>
              <a:ext uri="{FF2B5EF4-FFF2-40B4-BE49-F238E27FC236}">
                <a16:creationId xmlns:a16="http://schemas.microsoft.com/office/drawing/2014/main" id="{45D30598-164A-7C98-C3AE-F9F4F5BF8F14}"/>
              </a:ext>
            </a:extLst>
          </p:cNvPr>
          <p:cNvSpPr txBox="1"/>
          <p:nvPr/>
        </p:nvSpPr>
        <p:spPr>
          <a:xfrm>
            <a:off x="836904" y="6203857"/>
            <a:ext cx="2244910" cy="369332"/>
          </a:xfrm>
          <a:prstGeom prst="rect">
            <a:avLst/>
          </a:prstGeom>
          <a:noFill/>
        </p:spPr>
        <p:txBody>
          <a:bodyPr wrap="none" rtlCol="0">
            <a:spAutoFit/>
          </a:bodyPr>
          <a:lstStyle/>
          <a:p>
            <a:r>
              <a:rPr lang="en-GB" dirty="0"/>
              <a:t>https://</a:t>
            </a:r>
            <a:r>
              <a:rPr lang="en-GB" dirty="0" err="1"/>
              <a:t>manicli.com</a:t>
            </a:r>
            <a:r>
              <a:rPr lang="en-GB" dirty="0"/>
              <a:t>/</a:t>
            </a:r>
            <a:endParaRPr lang="en-CZ" dirty="0"/>
          </a:p>
        </p:txBody>
      </p:sp>
      <p:pic>
        <p:nvPicPr>
          <p:cNvPr id="7" name="Picture 6">
            <a:extLst>
              <a:ext uri="{FF2B5EF4-FFF2-40B4-BE49-F238E27FC236}">
                <a16:creationId xmlns:a16="http://schemas.microsoft.com/office/drawing/2014/main" id="{949FAEBA-EFC1-AB31-8BB4-B414F86A878B}"/>
              </a:ext>
            </a:extLst>
          </p:cNvPr>
          <p:cNvPicPr>
            <a:picLocks noChangeAspect="1"/>
          </p:cNvPicPr>
          <p:nvPr/>
        </p:nvPicPr>
        <p:blipFill>
          <a:blip r:embed="rId2"/>
          <a:stretch>
            <a:fillRect/>
          </a:stretch>
        </p:blipFill>
        <p:spPr>
          <a:xfrm>
            <a:off x="6096000" y="3700415"/>
            <a:ext cx="4789551" cy="3101378"/>
          </a:xfrm>
          <a:prstGeom prst="rect">
            <a:avLst/>
          </a:prstGeom>
        </p:spPr>
      </p:pic>
      <p:pic>
        <p:nvPicPr>
          <p:cNvPr id="11" name="Picture 10">
            <a:extLst>
              <a:ext uri="{FF2B5EF4-FFF2-40B4-BE49-F238E27FC236}">
                <a16:creationId xmlns:a16="http://schemas.microsoft.com/office/drawing/2014/main" id="{7C896FF2-5BF8-EC7C-B7FA-3773DC62200B}"/>
              </a:ext>
            </a:extLst>
          </p:cNvPr>
          <p:cNvPicPr>
            <a:picLocks noChangeAspect="1"/>
          </p:cNvPicPr>
          <p:nvPr/>
        </p:nvPicPr>
        <p:blipFill>
          <a:blip r:embed="rId3"/>
          <a:stretch>
            <a:fillRect/>
          </a:stretch>
        </p:blipFill>
        <p:spPr>
          <a:xfrm>
            <a:off x="6095999" y="1445552"/>
            <a:ext cx="3060700" cy="2012950"/>
          </a:xfrm>
          <a:prstGeom prst="rect">
            <a:avLst/>
          </a:prstGeom>
        </p:spPr>
      </p:pic>
    </p:spTree>
    <p:extLst>
      <p:ext uri="{BB962C8B-B14F-4D97-AF65-F5344CB8AC3E}">
        <p14:creationId xmlns:p14="http://schemas.microsoft.com/office/powerpoint/2010/main" val="899563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11832C-CA5E-603A-4E4C-439AA64831D9}"/>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76C0627-856A-541F-4B91-7FCA5B2C3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897A8D-D80A-9282-0BD3-6F1041759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AD8DAC-76F4-69CC-BEF0-47242D4FFE86}"/>
              </a:ext>
            </a:extLst>
          </p:cNvPr>
          <p:cNvSpPr>
            <a:spLocks noGrp="1"/>
          </p:cNvSpPr>
          <p:nvPr>
            <p:ph type="title"/>
          </p:nvPr>
        </p:nvSpPr>
        <p:spPr>
          <a:xfrm>
            <a:off x="486899" y="356317"/>
            <a:ext cx="4359088" cy="656851"/>
          </a:xfrm>
        </p:spPr>
        <p:txBody>
          <a:bodyPr vert="horz" lIns="91440" tIns="45720" rIns="91440" bIns="45720" rtlCol="0" anchor="ctr">
            <a:normAutofit/>
          </a:bodyPr>
          <a:lstStyle/>
          <a:p>
            <a:r>
              <a:rPr lang="en-US" sz="4000" dirty="0" err="1"/>
              <a:t>Kompletní</a:t>
            </a:r>
            <a:r>
              <a:rPr lang="en-US" sz="4000" dirty="0"/>
              <a:t> </a:t>
            </a:r>
            <a:r>
              <a:rPr lang="en-US" sz="4000" dirty="0" err="1"/>
              <a:t>proces</a:t>
            </a:r>
            <a:endParaRPr lang="en-US" sz="4000" dirty="0"/>
          </a:p>
        </p:txBody>
      </p:sp>
      <p:pic>
        <p:nvPicPr>
          <p:cNvPr id="11" name="Picture 10">
            <a:extLst>
              <a:ext uri="{FF2B5EF4-FFF2-40B4-BE49-F238E27FC236}">
                <a16:creationId xmlns:a16="http://schemas.microsoft.com/office/drawing/2014/main" id="{3E073594-357A-9DA5-5E71-67FD6E03BF4C}"/>
              </a:ext>
            </a:extLst>
          </p:cNvPr>
          <p:cNvPicPr>
            <a:picLocks noChangeAspect="1"/>
          </p:cNvPicPr>
          <p:nvPr/>
        </p:nvPicPr>
        <p:blipFill>
          <a:blip r:embed="rId2"/>
          <a:stretch>
            <a:fillRect/>
          </a:stretch>
        </p:blipFill>
        <p:spPr>
          <a:xfrm>
            <a:off x="4864131" y="1629147"/>
            <a:ext cx="3150721" cy="1187977"/>
          </a:xfrm>
          <a:prstGeom prst="rect">
            <a:avLst/>
          </a:prstGeom>
        </p:spPr>
      </p:pic>
      <p:sp>
        <p:nvSpPr>
          <p:cNvPr id="12" name="Right Arrow 11">
            <a:extLst>
              <a:ext uri="{FF2B5EF4-FFF2-40B4-BE49-F238E27FC236}">
                <a16:creationId xmlns:a16="http://schemas.microsoft.com/office/drawing/2014/main" id="{6991B39F-1B87-22DB-4286-B1FBE95B7EA6}"/>
              </a:ext>
            </a:extLst>
          </p:cNvPr>
          <p:cNvSpPr/>
          <p:nvPr/>
        </p:nvSpPr>
        <p:spPr>
          <a:xfrm>
            <a:off x="3174210" y="2326341"/>
            <a:ext cx="1506071" cy="862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13" name="TextBox 12">
            <a:extLst>
              <a:ext uri="{FF2B5EF4-FFF2-40B4-BE49-F238E27FC236}">
                <a16:creationId xmlns:a16="http://schemas.microsoft.com/office/drawing/2014/main" id="{D7EBAE37-02DC-DFCB-CCE3-841195C79411}"/>
              </a:ext>
            </a:extLst>
          </p:cNvPr>
          <p:cNvSpPr txBox="1"/>
          <p:nvPr/>
        </p:nvSpPr>
        <p:spPr>
          <a:xfrm>
            <a:off x="3353292" y="2447792"/>
            <a:ext cx="1150428" cy="369332"/>
          </a:xfrm>
          <a:prstGeom prst="rect">
            <a:avLst/>
          </a:prstGeom>
          <a:noFill/>
        </p:spPr>
        <p:txBody>
          <a:bodyPr wrap="square" rtlCol="0">
            <a:spAutoFit/>
          </a:bodyPr>
          <a:lstStyle/>
          <a:p>
            <a:pPr algn="ctr"/>
            <a:r>
              <a:rPr lang="en-GB" dirty="0" err="1"/>
              <a:t>gh</a:t>
            </a:r>
            <a:r>
              <a:rPr lang="en-GB" dirty="0"/>
              <a:t> cli</a:t>
            </a:r>
            <a:endParaRPr lang="en-CZ" dirty="0"/>
          </a:p>
        </p:txBody>
      </p:sp>
      <p:pic>
        <p:nvPicPr>
          <p:cNvPr id="16" name="Picture 15">
            <a:extLst>
              <a:ext uri="{FF2B5EF4-FFF2-40B4-BE49-F238E27FC236}">
                <a16:creationId xmlns:a16="http://schemas.microsoft.com/office/drawing/2014/main" id="{39941F2C-CC66-FE38-13ED-21875F1C1039}"/>
              </a:ext>
            </a:extLst>
          </p:cNvPr>
          <p:cNvPicPr>
            <a:picLocks noChangeAspect="1"/>
          </p:cNvPicPr>
          <p:nvPr/>
        </p:nvPicPr>
        <p:blipFill>
          <a:blip r:embed="rId3"/>
          <a:stretch>
            <a:fillRect/>
          </a:stretch>
        </p:blipFill>
        <p:spPr>
          <a:xfrm>
            <a:off x="4864131" y="3896785"/>
            <a:ext cx="3168340" cy="656851"/>
          </a:xfrm>
          <a:prstGeom prst="rect">
            <a:avLst/>
          </a:prstGeom>
        </p:spPr>
      </p:pic>
      <p:sp>
        <p:nvSpPr>
          <p:cNvPr id="17" name="Right Arrow 16">
            <a:extLst>
              <a:ext uri="{FF2B5EF4-FFF2-40B4-BE49-F238E27FC236}">
                <a16:creationId xmlns:a16="http://schemas.microsoft.com/office/drawing/2014/main" id="{6EEB5177-04AE-2CEE-FDEF-C23C6E048029}"/>
              </a:ext>
            </a:extLst>
          </p:cNvPr>
          <p:cNvSpPr/>
          <p:nvPr/>
        </p:nvSpPr>
        <p:spPr>
          <a:xfrm rot="5400000">
            <a:off x="6003934" y="3229000"/>
            <a:ext cx="799540" cy="71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18" name="TextBox 17">
            <a:extLst>
              <a:ext uri="{FF2B5EF4-FFF2-40B4-BE49-F238E27FC236}">
                <a16:creationId xmlns:a16="http://schemas.microsoft.com/office/drawing/2014/main" id="{FAA97DD5-BF36-7868-9DD6-45BBF4A53FE4}"/>
              </a:ext>
            </a:extLst>
          </p:cNvPr>
          <p:cNvSpPr txBox="1"/>
          <p:nvPr/>
        </p:nvSpPr>
        <p:spPr>
          <a:xfrm>
            <a:off x="6552129" y="3049352"/>
            <a:ext cx="1150428" cy="369332"/>
          </a:xfrm>
          <a:prstGeom prst="rect">
            <a:avLst/>
          </a:prstGeom>
          <a:noFill/>
        </p:spPr>
        <p:txBody>
          <a:bodyPr wrap="square" rtlCol="0">
            <a:spAutoFit/>
          </a:bodyPr>
          <a:lstStyle/>
          <a:p>
            <a:r>
              <a:rPr lang="en-GB" dirty="0"/>
              <a:t>mani run </a:t>
            </a:r>
            <a:endParaRPr lang="en-CZ" dirty="0"/>
          </a:p>
        </p:txBody>
      </p:sp>
      <p:sp>
        <p:nvSpPr>
          <p:cNvPr id="21" name="Right Arrow 20">
            <a:extLst>
              <a:ext uri="{FF2B5EF4-FFF2-40B4-BE49-F238E27FC236}">
                <a16:creationId xmlns:a16="http://schemas.microsoft.com/office/drawing/2014/main" id="{196CC01F-5690-9A36-B34A-10D189C08FA8}"/>
              </a:ext>
            </a:extLst>
          </p:cNvPr>
          <p:cNvSpPr/>
          <p:nvPr/>
        </p:nvSpPr>
        <p:spPr>
          <a:xfrm rot="10800000">
            <a:off x="3174210" y="4265142"/>
            <a:ext cx="1423848"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22" name="TextBox 21">
            <a:extLst>
              <a:ext uri="{FF2B5EF4-FFF2-40B4-BE49-F238E27FC236}">
                <a16:creationId xmlns:a16="http://schemas.microsoft.com/office/drawing/2014/main" id="{ACAE6D92-E3BD-86AB-AE13-B4668EBF95E7}"/>
              </a:ext>
            </a:extLst>
          </p:cNvPr>
          <p:cNvSpPr txBox="1"/>
          <p:nvPr/>
        </p:nvSpPr>
        <p:spPr>
          <a:xfrm>
            <a:off x="3310919" y="4368970"/>
            <a:ext cx="1150428" cy="584775"/>
          </a:xfrm>
          <a:prstGeom prst="rect">
            <a:avLst/>
          </a:prstGeom>
          <a:noFill/>
        </p:spPr>
        <p:txBody>
          <a:bodyPr wrap="square" rtlCol="0">
            <a:spAutoFit/>
          </a:bodyPr>
          <a:lstStyle/>
          <a:p>
            <a:pPr algn="ctr"/>
            <a:r>
              <a:rPr lang="en-GB" sz="1600" dirty="0"/>
              <a:t>commit</a:t>
            </a:r>
            <a:br>
              <a:rPr lang="en-GB" sz="1600" dirty="0"/>
            </a:br>
            <a:r>
              <a:rPr lang="en-GB" sz="1600" dirty="0"/>
              <a:t>create PR</a:t>
            </a:r>
            <a:endParaRPr lang="en-CZ" sz="1600" dirty="0"/>
          </a:p>
        </p:txBody>
      </p:sp>
      <p:sp>
        <p:nvSpPr>
          <p:cNvPr id="23" name="TextBox 22">
            <a:extLst>
              <a:ext uri="{FF2B5EF4-FFF2-40B4-BE49-F238E27FC236}">
                <a16:creationId xmlns:a16="http://schemas.microsoft.com/office/drawing/2014/main" id="{2CC12156-2526-111C-6D9A-15485AE46A98}"/>
              </a:ext>
            </a:extLst>
          </p:cNvPr>
          <p:cNvSpPr txBox="1"/>
          <p:nvPr/>
        </p:nvSpPr>
        <p:spPr>
          <a:xfrm>
            <a:off x="3311258" y="1939426"/>
            <a:ext cx="1423849" cy="338554"/>
          </a:xfrm>
          <a:prstGeom prst="rect">
            <a:avLst/>
          </a:prstGeom>
          <a:noFill/>
        </p:spPr>
        <p:txBody>
          <a:bodyPr wrap="square" rtlCol="0">
            <a:spAutoFit/>
          </a:bodyPr>
          <a:lstStyle/>
          <a:p>
            <a:r>
              <a:rPr lang="en-GB" sz="1600" dirty="0"/>
              <a:t>Create config</a:t>
            </a:r>
            <a:endParaRPr lang="en-CZ" sz="1600" dirty="0"/>
          </a:p>
        </p:txBody>
      </p:sp>
      <p:pic>
        <p:nvPicPr>
          <p:cNvPr id="25" name="Picture 24">
            <a:extLst>
              <a:ext uri="{FF2B5EF4-FFF2-40B4-BE49-F238E27FC236}">
                <a16:creationId xmlns:a16="http://schemas.microsoft.com/office/drawing/2014/main" id="{28848E11-A781-8066-B21E-96337BC53BD5}"/>
              </a:ext>
            </a:extLst>
          </p:cNvPr>
          <p:cNvPicPr>
            <a:picLocks noChangeAspect="1"/>
          </p:cNvPicPr>
          <p:nvPr/>
        </p:nvPicPr>
        <p:blipFill>
          <a:blip r:embed="rId4"/>
          <a:stretch>
            <a:fillRect/>
          </a:stretch>
        </p:blipFill>
        <p:spPr>
          <a:xfrm>
            <a:off x="486899" y="988186"/>
            <a:ext cx="2630991" cy="5661212"/>
          </a:xfrm>
          <a:prstGeom prst="rect">
            <a:avLst/>
          </a:prstGeom>
        </p:spPr>
      </p:pic>
    </p:spTree>
    <p:extLst>
      <p:ext uri="{BB962C8B-B14F-4D97-AF65-F5344CB8AC3E}">
        <p14:creationId xmlns:p14="http://schemas.microsoft.com/office/powerpoint/2010/main" val="1428368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E85EEC-9BE8-69F4-D65E-5257A1873164}"/>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EEA7C39A-DEAC-47C9-D114-5AAA9E4E09A6}"/>
              </a:ext>
            </a:extLst>
          </p:cNvPr>
          <p:cNvPicPr>
            <a:picLocks noGrp="1" noChangeAspect="1"/>
          </p:cNvPicPr>
          <p:nvPr>
            <p:ph type="pic" idx="1"/>
          </p:nvPr>
        </p:nvPicPr>
        <p:blipFill>
          <a:blip r:embed="rId2"/>
          <a:srcRect l="3022" r="3020" b="-2"/>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26" name="Freeform: Shape 18">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0">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5D12F7-967C-6AD9-19CB-D60EFD437413}"/>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sz="2800"/>
              <a:t>Další směřování</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FCE617DB-9D4A-C9D4-1806-B48098DF65BC}"/>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342900" indent="-228600">
              <a:buFont typeface="Arial" panose="020B0604020202020204" pitchFamily="34" charset="0"/>
              <a:buChar char="•"/>
            </a:pPr>
            <a:r>
              <a:rPr lang="en-US" sz="1700">
                <a:hlinkClick r:id="rId3"/>
              </a:rPr>
              <a:t>https://www.moderne.ai/</a:t>
            </a:r>
            <a:endParaRPr lang="en-US" sz="1700"/>
          </a:p>
          <a:p>
            <a:pPr marL="342900" indent="-228600">
              <a:buFont typeface="Arial" panose="020B0604020202020204" pitchFamily="34" charset="0"/>
              <a:buChar char="•"/>
            </a:pPr>
            <a:r>
              <a:rPr lang="en-US" sz="1700"/>
              <a:t>LLM Recepty</a:t>
            </a:r>
          </a:p>
          <a:p>
            <a:pPr marL="342900" indent="-228600">
              <a:buFont typeface="Arial" panose="020B0604020202020204" pitchFamily="34" charset="0"/>
              <a:buChar char="•"/>
            </a:pPr>
            <a:r>
              <a:rPr lang="en-US" sz="1700"/>
              <a:t>Github Copilot – improved refactoring and upgrade</a:t>
            </a:r>
          </a:p>
          <a:p>
            <a:pPr marL="342900" indent="-228600">
              <a:buFont typeface="Arial" panose="020B0604020202020204" pitchFamily="34" charset="0"/>
              <a:buChar char="•"/>
            </a:pPr>
            <a:r>
              <a:rPr lang="en-US" sz="1700"/>
              <a:t>Dependabot</a:t>
            </a:r>
          </a:p>
          <a:p>
            <a:pPr marL="342900" indent="-228600">
              <a:buFont typeface="Arial" panose="020B0604020202020204" pitchFamily="34" charset="0"/>
              <a:buChar char="•"/>
            </a:pPr>
            <a:endParaRPr lang="en-US" sz="1700"/>
          </a:p>
        </p:txBody>
      </p:sp>
    </p:spTree>
    <p:extLst>
      <p:ext uri="{BB962C8B-B14F-4D97-AF65-F5344CB8AC3E}">
        <p14:creationId xmlns:p14="http://schemas.microsoft.com/office/powerpoint/2010/main" val="1064975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9B25A1-C95D-A760-4AC6-74969F65705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84971C7-5C24-4490-3B15-154DF2B7D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oužijte modrou barvu místo zelené. Vytvořte grafiku zaměřenou na technologickou udržitelnost v mikroslužbách. Zahrňte moderní technologické prvky, čisté linie, a minimalistický design. Použijte odstíny modré, které evokují inovaci a pokrok. Styl by měl být profesionální a elegantní.">
            <a:extLst>
              <a:ext uri="{FF2B5EF4-FFF2-40B4-BE49-F238E27FC236}">
                <a16:creationId xmlns:a16="http://schemas.microsoft.com/office/drawing/2014/main" id="{CC1D2B87-9D1B-8DD5-B6D2-026A37D58FEB}"/>
              </a:ext>
            </a:extLst>
          </p:cNvPr>
          <p:cNvPicPr>
            <a:picLocks noChangeAspect="1"/>
          </p:cNvPicPr>
          <p:nvPr/>
        </p:nvPicPr>
        <p:blipFill>
          <a:blip r:embed="rId2">
            <a:alphaModFix/>
          </a:blip>
          <a:srcRect t="13279" r="-1" b="-1"/>
          <a:stretch/>
        </p:blipFill>
        <p:spPr>
          <a:xfrm>
            <a:off x="4283902" y="10"/>
            <a:ext cx="7908098" cy="6857992"/>
          </a:xfrm>
          <a:prstGeom prst="rect">
            <a:avLst/>
          </a:prstGeom>
        </p:spPr>
      </p:pic>
      <p:sp>
        <p:nvSpPr>
          <p:cNvPr id="11" name="Rectangle 10">
            <a:extLst>
              <a:ext uri="{FF2B5EF4-FFF2-40B4-BE49-F238E27FC236}">
                <a16:creationId xmlns:a16="http://schemas.microsoft.com/office/drawing/2014/main" id="{6452D4AA-939C-DA74-650E-C6B7ECE32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1ABE6-C70D-A5DF-1B10-4A8727A6724E}"/>
              </a:ext>
            </a:extLst>
          </p:cNvPr>
          <p:cNvSpPr>
            <a:spLocks noGrp="1"/>
          </p:cNvSpPr>
          <p:nvPr>
            <p:ph type="ctrTitle"/>
          </p:nvPr>
        </p:nvSpPr>
        <p:spPr>
          <a:xfrm>
            <a:off x="728662" y="2851905"/>
            <a:ext cx="10934603" cy="650913"/>
          </a:xfrm>
        </p:spPr>
        <p:txBody>
          <a:bodyPr>
            <a:normAutofit/>
          </a:bodyPr>
          <a:lstStyle/>
          <a:p>
            <a:r>
              <a:rPr lang="en-GB" sz="3600" b="0" i="0" dirty="0" err="1">
                <a:solidFill>
                  <a:schemeClr val="bg1"/>
                </a:solidFill>
                <a:effectLst/>
                <a:latin typeface="Exo2"/>
              </a:rPr>
              <a:t>Děkuji</a:t>
            </a:r>
            <a:r>
              <a:rPr lang="en-GB" sz="3600" b="0" i="0" dirty="0">
                <a:solidFill>
                  <a:schemeClr val="bg1"/>
                </a:solidFill>
                <a:effectLst/>
                <a:latin typeface="Exo2"/>
              </a:rPr>
              <a:t> za </a:t>
            </a:r>
            <a:r>
              <a:rPr lang="en-GB" sz="3600" b="0" i="0" dirty="0" err="1">
                <a:solidFill>
                  <a:schemeClr val="bg1"/>
                </a:solidFill>
                <a:effectLst/>
                <a:latin typeface="Exo2"/>
              </a:rPr>
              <a:t>pozornost</a:t>
            </a:r>
            <a:endParaRPr lang="en-CZ" sz="3600" dirty="0">
              <a:solidFill>
                <a:schemeClr val="bg1"/>
              </a:solidFill>
            </a:endParaRPr>
          </a:p>
        </p:txBody>
      </p:sp>
      <p:cxnSp>
        <p:nvCxnSpPr>
          <p:cNvPr id="13" name="Straight Connector 12">
            <a:extLst>
              <a:ext uri="{FF2B5EF4-FFF2-40B4-BE49-F238E27FC236}">
                <a16:creationId xmlns:a16="http://schemas.microsoft.com/office/drawing/2014/main" id="{81229F4B-CBCF-2890-0DC7-B8C1F8295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C4D2652-2B99-45E0-195D-2267C88E5138}"/>
              </a:ext>
            </a:extLst>
          </p:cNvPr>
          <p:cNvPicPr>
            <a:picLocks noChangeAspect="1"/>
          </p:cNvPicPr>
          <p:nvPr/>
        </p:nvPicPr>
        <p:blipFill>
          <a:blip r:embed="rId3"/>
          <a:stretch>
            <a:fillRect/>
          </a:stretch>
        </p:blipFill>
        <p:spPr>
          <a:xfrm>
            <a:off x="0" y="6252693"/>
            <a:ext cx="744188" cy="605308"/>
          </a:xfrm>
          <a:prstGeom prst="rect">
            <a:avLst/>
          </a:prstGeom>
        </p:spPr>
      </p:pic>
    </p:spTree>
    <p:extLst>
      <p:ext uri="{BB962C8B-B14F-4D97-AF65-F5344CB8AC3E}">
        <p14:creationId xmlns:p14="http://schemas.microsoft.com/office/powerpoint/2010/main" val="27632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otorealistický obrázek na téma technologické udržitelnosti v mikroslužbách. Zobrazuje programátora, který vyvíjí, nasazuje a provozuje mikroslužby, ale pak na ně zapomíná. Obrázek by měl obsahovat moderní vývoj softwaru, počítačové obrazovky s kódem, a symboly zapomnění, jako jsou prázdné kalendáře nebo zaprášené servery. Použijte realistické barvy a detaily, aby obrázek působil autenticky.">
            <a:extLst>
              <a:ext uri="{FF2B5EF4-FFF2-40B4-BE49-F238E27FC236}">
                <a16:creationId xmlns:a16="http://schemas.microsoft.com/office/drawing/2014/main" id="{5B8F2656-7C7D-AE7F-B4C0-B994642BA550}"/>
              </a:ext>
            </a:extLst>
          </p:cNvPr>
          <p:cNvPicPr>
            <a:picLocks noChangeAspect="1"/>
          </p:cNvPicPr>
          <p:nvPr/>
        </p:nvPicPr>
        <p:blipFill>
          <a:blip r:embed="rId3"/>
          <a:srcRect t="633" r="-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4" name="Content Placeholder 3">
            <a:extLst>
              <a:ext uri="{FF2B5EF4-FFF2-40B4-BE49-F238E27FC236}">
                <a16:creationId xmlns:a16="http://schemas.microsoft.com/office/drawing/2014/main" id="{26E752D0-B3FF-0BA2-8788-94888E7CF525}"/>
              </a:ext>
            </a:extLst>
          </p:cNvPr>
          <p:cNvSpPr>
            <a:spLocks noGrp="1"/>
          </p:cNvSpPr>
          <p:nvPr>
            <p:ph sz="half" idx="2"/>
          </p:nvPr>
        </p:nvSpPr>
        <p:spPr>
          <a:xfrm>
            <a:off x="7320465" y="2194102"/>
            <a:ext cx="4140013" cy="3908586"/>
          </a:xfrm>
        </p:spPr>
        <p:txBody>
          <a:bodyPr vert="horz" lIns="91440" tIns="45720" rIns="91440" bIns="45720" rtlCol="0">
            <a:normAutofit/>
          </a:bodyPr>
          <a:lstStyle/>
          <a:p>
            <a:pPr marL="0">
              <a:buSzPct val="87000"/>
            </a:pPr>
            <a:r>
              <a:rPr lang="en-US" sz="2000"/>
              <a:t>Každý z nás si nějakou tu mikroslužbu naprogramoval, nasadil, provozoval a pak na ní zapomněl.</a:t>
            </a:r>
          </a:p>
          <a:p>
            <a:pPr marL="0">
              <a:buSzPct val="87000"/>
            </a:pPr>
            <a:endParaRPr lang="en-US" sz="2000"/>
          </a:p>
          <a:p>
            <a:pPr marL="0">
              <a:buSzPct val="87000"/>
            </a:pPr>
            <a:r>
              <a:rPr lang="en-US" sz="2000"/>
              <a:t>Dnešní společnosti jsou plné mikroslužeb na které se nesahá, protože developer už odešel a nástupce převzal zodpovědnost jen formálně</a:t>
            </a:r>
          </a:p>
        </p:txBody>
      </p:sp>
    </p:spTree>
    <p:extLst>
      <p:ext uri="{BB962C8B-B14F-4D97-AF65-F5344CB8AC3E}">
        <p14:creationId xmlns:p14="http://schemas.microsoft.com/office/powerpoint/2010/main" val="3712268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hree people discussing software architecture at a flipchart. Photorealistic style. The setting should reflect a modern office environment with elements of technology sustainability in microservices. Include key themes such as SOA, web applications, distributed systems, and microservices. The flipchart should display diagrams and notes related to software architecture. Use realistic lighting and shadows to enhance the photorealistic effect.">
            <a:extLst>
              <a:ext uri="{FF2B5EF4-FFF2-40B4-BE49-F238E27FC236}">
                <a16:creationId xmlns:a16="http://schemas.microsoft.com/office/drawing/2014/main" id="{8D5E50B6-23F2-9F85-D33D-513749E377F6}"/>
              </a:ext>
            </a:extLst>
          </p:cNvPr>
          <p:cNvPicPr>
            <a:picLocks noChangeAspect="1"/>
          </p:cNvPicPr>
          <p:nvPr/>
        </p:nvPicPr>
        <p:blipFill>
          <a:blip r:embed="rId3"/>
          <a:srcRect t="17287" b="11790"/>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17958143-C296-CD5E-F952-CB6BDE408766}"/>
              </a:ext>
            </a:extLst>
          </p:cNvPr>
          <p:cNvSpPr>
            <a:spLocks noGrp="1"/>
          </p:cNvSpPr>
          <p:nvPr>
            <p:ph sz="half" idx="2"/>
          </p:nvPr>
        </p:nvSpPr>
        <p:spPr>
          <a:xfrm>
            <a:off x="609737" y="463732"/>
            <a:ext cx="4065294" cy="6246161"/>
          </a:xfrm>
        </p:spPr>
        <p:txBody>
          <a:bodyPr vert="horz" lIns="91440" tIns="45720" rIns="91440" bIns="45720" rtlCol="0">
            <a:normAutofit/>
          </a:bodyPr>
          <a:lstStyle/>
          <a:p>
            <a:pPr marL="0" indent="0">
              <a:buNone/>
            </a:pPr>
            <a:r>
              <a:rPr lang="en-US" sz="2400" b="1" dirty="0"/>
              <a:t>Na co se </a:t>
            </a:r>
            <a:r>
              <a:rPr lang="en-US" sz="2400" b="1" dirty="0" err="1"/>
              <a:t>soustředíme</a:t>
            </a:r>
            <a:r>
              <a:rPr lang="en-US" sz="2400" b="1" dirty="0"/>
              <a:t>:</a:t>
            </a:r>
          </a:p>
          <a:p>
            <a:r>
              <a:rPr lang="en-US" sz="2400" dirty="0"/>
              <a:t>12 factor</a:t>
            </a:r>
          </a:p>
          <a:p>
            <a:r>
              <a:rPr lang="en-US" sz="2400" dirty="0"/>
              <a:t>API</a:t>
            </a:r>
          </a:p>
          <a:p>
            <a:r>
              <a:rPr lang="en-US" sz="2400" dirty="0" err="1"/>
              <a:t>Synchronní</a:t>
            </a:r>
            <a:r>
              <a:rPr lang="en-US" sz="2400" dirty="0"/>
              <a:t> vs </a:t>
            </a:r>
            <a:r>
              <a:rPr lang="en-US" sz="2400" dirty="0" err="1"/>
              <a:t>asynchonní</a:t>
            </a:r>
            <a:r>
              <a:rPr lang="en-US" sz="2400" dirty="0"/>
              <a:t> </a:t>
            </a:r>
            <a:r>
              <a:rPr lang="en-US" sz="2400" dirty="0" err="1"/>
              <a:t>komunikace</a:t>
            </a:r>
            <a:endParaRPr lang="en-US" sz="2400" dirty="0"/>
          </a:p>
          <a:p>
            <a:r>
              <a:rPr lang="en-US" sz="2400" dirty="0" err="1"/>
              <a:t>Použité</a:t>
            </a:r>
            <a:r>
              <a:rPr lang="en-US" sz="2400" dirty="0"/>
              <a:t> </a:t>
            </a:r>
            <a:r>
              <a:rPr lang="en-US" sz="2400" dirty="0" err="1"/>
              <a:t>technologie</a:t>
            </a:r>
            <a:endParaRPr lang="en-US" sz="2400" dirty="0"/>
          </a:p>
          <a:p>
            <a:r>
              <a:rPr lang="en-US" sz="2400" dirty="0" err="1"/>
              <a:t>Běhová</a:t>
            </a:r>
            <a:r>
              <a:rPr lang="en-US" sz="2400" dirty="0"/>
              <a:t> </a:t>
            </a:r>
            <a:r>
              <a:rPr lang="en-US" sz="2400" dirty="0" err="1"/>
              <a:t>prostředí</a:t>
            </a:r>
            <a:endParaRPr lang="en-US" sz="2400" dirty="0"/>
          </a:p>
          <a:p>
            <a:pPr marL="0" indent="0">
              <a:buNone/>
            </a:pPr>
            <a:br>
              <a:rPr lang="en-US" sz="2400" dirty="0"/>
            </a:br>
            <a:r>
              <a:rPr lang="en-US" sz="2400" b="1" dirty="0"/>
              <a:t>Co se </a:t>
            </a:r>
            <a:r>
              <a:rPr lang="en-US" sz="2400" b="1" dirty="0" err="1"/>
              <a:t>přehlíží</a:t>
            </a:r>
            <a:r>
              <a:rPr lang="en-US" sz="2400" b="1" dirty="0"/>
              <a:t>:</a:t>
            </a:r>
          </a:p>
          <a:p>
            <a:r>
              <a:rPr lang="en-US" sz="2400" dirty="0" err="1"/>
              <a:t>Rychlost</a:t>
            </a:r>
            <a:r>
              <a:rPr lang="en-US" sz="2400" dirty="0"/>
              <a:t> </a:t>
            </a:r>
            <a:r>
              <a:rPr lang="en-US" sz="2400" dirty="0" err="1"/>
              <a:t>vývoje</a:t>
            </a:r>
            <a:endParaRPr lang="en-US" sz="2400" dirty="0"/>
          </a:p>
          <a:p>
            <a:r>
              <a:rPr lang="en-US" sz="2400" dirty="0" err="1"/>
              <a:t>Dlouhodobá</a:t>
            </a:r>
            <a:r>
              <a:rPr lang="en-US" sz="2400" dirty="0"/>
              <a:t> </a:t>
            </a:r>
            <a:r>
              <a:rPr lang="en-US" sz="2400" dirty="0" err="1"/>
              <a:t>udržitelnost</a:t>
            </a:r>
            <a:endParaRPr lang="en-US" sz="2400" dirty="0"/>
          </a:p>
          <a:p>
            <a:endParaRPr lang="en-US" sz="2400" dirty="0"/>
          </a:p>
        </p:txBody>
      </p:sp>
    </p:spTree>
    <p:extLst>
      <p:ext uri="{BB962C8B-B14F-4D97-AF65-F5344CB8AC3E}">
        <p14:creationId xmlns:p14="http://schemas.microsoft.com/office/powerpoint/2010/main" val="97217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itový repozitář">
            <a:extLst>
              <a:ext uri="{FF2B5EF4-FFF2-40B4-BE49-F238E27FC236}">
                <a16:creationId xmlns:a16="http://schemas.microsoft.com/office/drawing/2014/main" id="{EABFB7F9-B012-C170-CE49-26DE3B5312F3}"/>
              </a:ext>
            </a:extLst>
          </p:cNvPr>
          <p:cNvPicPr>
            <a:picLocks noChangeAspect="1"/>
          </p:cNvPicPr>
          <p:nvPr/>
        </p:nvPicPr>
        <p:blipFill>
          <a:blip r:embed="rId2"/>
          <a:srcRect t="14628" b="14449"/>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77496E-785D-B26C-A9A9-8CBD133E9638}"/>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Implementace prázdné mikroslužby</a:t>
            </a:r>
          </a:p>
        </p:txBody>
      </p:sp>
      <p:sp>
        <p:nvSpPr>
          <p:cNvPr id="3" name="Content Placeholder 2">
            <a:extLst>
              <a:ext uri="{FF2B5EF4-FFF2-40B4-BE49-F238E27FC236}">
                <a16:creationId xmlns:a16="http://schemas.microsoft.com/office/drawing/2014/main" id="{A64AB41B-EF30-7F70-44A6-A95003904ED6}"/>
              </a:ext>
            </a:extLst>
          </p:cNvPr>
          <p:cNvSpPr>
            <a:spLocks noGrp="1"/>
          </p:cNvSpPr>
          <p:nvPr>
            <p:ph sz="half" idx="1"/>
          </p:nvPr>
        </p:nvSpPr>
        <p:spPr>
          <a:xfrm>
            <a:off x="838200" y="2434201"/>
            <a:ext cx="3822189" cy="3742762"/>
          </a:xfrm>
        </p:spPr>
        <p:txBody>
          <a:bodyPr vert="horz" lIns="91440" tIns="45720" rIns="91440" bIns="45720" rtlCol="0">
            <a:normAutofit/>
          </a:bodyPr>
          <a:lstStyle/>
          <a:p>
            <a:pPr marL="0" indent="0">
              <a:buNone/>
            </a:pPr>
            <a:r>
              <a:rPr lang="en-US" sz="2000" dirty="0"/>
              <a:t>GIT </a:t>
            </a:r>
            <a:r>
              <a:rPr lang="en-US" sz="2000" dirty="0" err="1"/>
              <a:t>repozitář</a:t>
            </a:r>
            <a:r>
              <a:rPr lang="en-US" sz="2000" dirty="0"/>
              <a:t>, build </a:t>
            </a:r>
            <a:r>
              <a:rPr lang="en-US" sz="2000" dirty="0" err="1"/>
              <a:t>skripty</a:t>
            </a:r>
            <a:r>
              <a:rPr lang="en-US" sz="2000" dirty="0"/>
              <a:t>, CICD pipeline, </a:t>
            </a:r>
            <a:r>
              <a:rPr lang="en-US" sz="2000" dirty="0" err="1"/>
              <a:t>autentifikace</a:t>
            </a:r>
            <a:r>
              <a:rPr lang="en-US" sz="2000" dirty="0"/>
              <a:t>, </a:t>
            </a:r>
            <a:r>
              <a:rPr lang="en-US" sz="2000" dirty="0" err="1"/>
              <a:t>autorizace</a:t>
            </a:r>
            <a:r>
              <a:rPr lang="en-US" sz="2000" dirty="0"/>
              <a:t>, </a:t>
            </a:r>
            <a:r>
              <a:rPr lang="en-US" sz="2000" dirty="0" err="1"/>
              <a:t>konfigurace</a:t>
            </a:r>
            <a:r>
              <a:rPr lang="en-US" sz="2000" dirty="0"/>
              <a:t>, </a:t>
            </a:r>
            <a:r>
              <a:rPr lang="en-US" sz="2000" dirty="0" err="1"/>
              <a:t>přístupy</a:t>
            </a:r>
            <a:r>
              <a:rPr lang="en-US" sz="2000" dirty="0"/>
              <a:t> k </a:t>
            </a:r>
            <a:r>
              <a:rPr lang="en-US" sz="2000" dirty="0" err="1"/>
              <a:t>úložištím</a:t>
            </a:r>
            <a:r>
              <a:rPr lang="en-US" sz="2000" dirty="0"/>
              <a:t>, </a:t>
            </a:r>
            <a:r>
              <a:rPr lang="en-US" sz="2000" dirty="0" err="1"/>
              <a:t>logování</a:t>
            </a:r>
            <a:r>
              <a:rPr lang="en-US" sz="2000" dirty="0"/>
              <a:t>, tracing, monitoring, health checky, </a:t>
            </a:r>
            <a:r>
              <a:rPr lang="en-US" sz="2000" dirty="0" err="1"/>
              <a:t>distribuce</a:t>
            </a:r>
            <a:r>
              <a:rPr lang="en-US" sz="2000" dirty="0"/>
              <a:t> </a:t>
            </a:r>
            <a:r>
              <a:rPr lang="en-US" sz="2000" dirty="0" err="1"/>
              <a:t>kontextů</a:t>
            </a:r>
            <a:r>
              <a:rPr lang="en-US" sz="2000" dirty="0"/>
              <a:t>, </a:t>
            </a:r>
            <a:r>
              <a:rPr lang="en-US" sz="2000" dirty="0" err="1"/>
              <a:t>komunikační</a:t>
            </a:r>
            <a:r>
              <a:rPr lang="en-US" sz="2000" dirty="0"/>
              <a:t> </a:t>
            </a:r>
            <a:r>
              <a:rPr lang="en-US" sz="2000" dirty="0" err="1"/>
              <a:t>patterny</a:t>
            </a:r>
            <a:r>
              <a:rPr lang="en-US" sz="2000" dirty="0"/>
              <a:t>, resilience, </a:t>
            </a:r>
            <a:r>
              <a:rPr lang="en-US" sz="2000" dirty="0" err="1"/>
              <a:t>šifrování</a:t>
            </a:r>
            <a:r>
              <a:rPr lang="en-US" sz="2000" dirty="0"/>
              <a:t>, </a:t>
            </a:r>
            <a:r>
              <a:rPr lang="en-US" sz="2000" dirty="0" err="1"/>
              <a:t>výměna</a:t>
            </a:r>
            <a:r>
              <a:rPr lang="en-US" sz="2000" dirty="0"/>
              <a:t> a </a:t>
            </a:r>
            <a:r>
              <a:rPr lang="en-US" sz="2000" dirty="0" err="1"/>
              <a:t>distribuce</a:t>
            </a:r>
            <a:r>
              <a:rPr lang="en-US" sz="2000" dirty="0"/>
              <a:t> </a:t>
            </a:r>
            <a:r>
              <a:rPr lang="en-US" sz="2000" dirty="0" err="1"/>
              <a:t>klíčů</a:t>
            </a:r>
            <a:r>
              <a:rPr lang="en-US" sz="2000" dirty="0"/>
              <a:t> a </a:t>
            </a:r>
            <a:r>
              <a:rPr lang="en-US" sz="2000" dirty="0" err="1"/>
              <a:t>hesel</a:t>
            </a:r>
            <a:r>
              <a:rPr lang="en-US" sz="2000" dirty="0"/>
              <a:t>, </a:t>
            </a:r>
            <a:r>
              <a:rPr lang="en-US" sz="2000" dirty="0" err="1"/>
              <a:t>dashboardy</a:t>
            </a:r>
            <a:r>
              <a:rPr lang="en-US" sz="2000" dirty="0"/>
              <a:t>, </a:t>
            </a:r>
            <a:r>
              <a:rPr lang="en-US" sz="2000" dirty="0" err="1"/>
              <a:t>testování</a:t>
            </a:r>
            <a:r>
              <a:rPr lang="en-US" sz="2000" dirty="0"/>
              <a:t>, </a:t>
            </a:r>
            <a:r>
              <a:rPr lang="en-US" sz="2000" dirty="0" err="1"/>
              <a:t>dockerfile</a:t>
            </a:r>
            <a:r>
              <a:rPr lang="en-US" sz="2000" dirty="0"/>
              <a:t>, k8s </a:t>
            </a:r>
            <a:r>
              <a:rPr lang="en-US" sz="2000" dirty="0" err="1"/>
              <a:t>manifesty</a:t>
            </a:r>
            <a:r>
              <a:rPr lang="en-US" sz="2000" dirty="0"/>
              <a:t>, feature toggles</a:t>
            </a:r>
          </a:p>
        </p:txBody>
      </p:sp>
      <p:sp>
        <p:nvSpPr>
          <p:cNvPr id="8" name="TextBox 7">
            <a:extLst>
              <a:ext uri="{FF2B5EF4-FFF2-40B4-BE49-F238E27FC236}">
                <a16:creationId xmlns:a16="http://schemas.microsoft.com/office/drawing/2014/main" id="{00F16107-E8E3-2431-8A5C-B97C4F569C60}"/>
              </a:ext>
            </a:extLst>
          </p:cNvPr>
          <p:cNvSpPr txBox="1"/>
          <p:nvPr/>
        </p:nvSpPr>
        <p:spPr>
          <a:xfrm>
            <a:off x="901519" y="5807631"/>
            <a:ext cx="2228045" cy="523220"/>
          </a:xfrm>
          <a:prstGeom prst="rect">
            <a:avLst/>
          </a:prstGeom>
          <a:noFill/>
        </p:spPr>
        <p:txBody>
          <a:bodyPr wrap="square" rtlCol="0">
            <a:spAutoFit/>
          </a:bodyPr>
          <a:lstStyle/>
          <a:p>
            <a:r>
              <a:rPr lang="en-CZ" sz="2800" b="1" dirty="0"/>
              <a:t>TECH STACK</a:t>
            </a:r>
          </a:p>
        </p:txBody>
      </p:sp>
    </p:spTree>
    <p:extLst>
      <p:ext uri="{BB962C8B-B14F-4D97-AF65-F5344CB8AC3E}">
        <p14:creationId xmlns:p14="http://schemas.microsoft.com/office/powerpoint/2010/main" val="34272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D9E1810-716B-894F-61C2-4B7BC1DE3BFF}"/>
              </a:ext>
            </a:extLst>
          </p:cNvPr>
          <p:cNvGrpSpPr/>
          <p:nvPr/>
        </p:nvGrpSpPr>
        <p:grpSpPr>
          <a:xfrm>
            <a:off x="666009" y="935529"/>
            <a:ext cx="4713667" cy="5236804"/>
            <a:chOff x="1056068" y="940159"/>
            <a:chExt cx="4713667" cy="5236804"/>
          </a:xfrm>
        </p:grpSpPr>
        <p:grpSp>
          <p:nvGrpSpPr>
            <p:cNvPr id="8" name="Group 7">
              <a:extLst>
                <a:ext uri="{FF2B5EF4-FFF2-40B4-BE49-F238E27FC236}">
                  <a16:creationId xmlns:a16="http://schemas.microsoft.com/office/drawing/2014/main" id="{EECB80C4-968A-150F-0998-C89452EEA61F}"/>
                </a:ext>
              </a:extLst>
            </p:cNvPr>
            <p:cNvGrpSpPr/>
            <p:nvPr/>
          </p:nvGrpSpPr>
          <p:grpSpPr>
            <a:xfrm>
              <a:off x="1056068" y="940159"/>
              <a:ext cx="4713667" cy="5236804"/>
              <a:chOff x="1056068" y="940159"/>
              <a:chExt cx="4713667" cy="5236804"/>
            </a:xfrm>
          </p:grpSpPr>
          <p:sp>
            <p:nvSpPr>
              <p:cNvPr id="5" name="Rectangle 4">
                <a:extLst>
                  <a:ext uri="{FF2B5EF4-FFF2-40B4-BE49-F238E27FC236}">
                    <a16:creationId xmlns:a16="http://schemas.microsoft.com/office/drawing/2014/main" id="{82278B1A-B796-5A8E-BB94-C3CAAF5FCF6C}"/>
                  </a:ext>
                </a:extLst>
              </p:cNvPr>
              <p:cNvSpPr/>
              <p:nvPr/>
            </p:nvSpPr>
            <p:spPr>
              <a:xfrm>
                <a:off x="1056068" y="940159"/>
                <a:ext cx="4713667" cy="52368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6" name="Rectangle 5">
                <a:extLst>
                  <a:ext uri="{FF2B5EF4-FFF2-40B4-BE49-F238E27FC236}">
                    <a16:creationId xmlns:a16="http://schemas.microsoft.com/office/drawing/2014/main" id="{B3808D3F-FC9F-112B-5680-171BBCA5A390}"/>
                  </a:ext>
                </a:extLst>
              </p:cNvPr>
              <p:cNvSpPr/>
              <p:nvPr/>
            </p:nvSpPr>
            <p:spPr>
              <a:xfrm>
                <a:off x="1232614" y="5693587"/>
                <a:ext cx="4368883" cy="346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Tech Stack</a:t>
                </a:r>
              </a:p>
            </p:txBody>
          </p:sp>
          <p:sp>
            <p:nvSpPr>
              <p:cNvPr id="7" name="Rectangle 6">
                <a:extLst>
                  <a:ext uri="{FF2B5EF4-FFF2-40B4-BE49-F238E27FC236}">
                    <a16:creationId xmlns:a16="http://schemas.microsoft.com/office/drawing/2014/main" id="{BE9A9AED-14F7-964C-5609-771CD125220B}"/>
                  </a:ext>
                </a:extLst>
              </p:cNvPr>
              <p:cNvSpPr/>
              <p:nvPr/>
            </p:nvSpPr>
            <p:spPr>
              <a:xfrm>
                <a:off x="1232615" y="1611389"/>
                <a:ext cx="4368884" cy="39454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13" name="TextBox 12">
              <a:extLst>
                <a:ext uri="{FF2B5EF4-FFF2-40B4-BE49-F238E27FC236}">
                  <a16:creationId xmlns:a16="http://schemas.microsoft.com/office/drawing/2014/main" id="{D8C25345-EB48-D2D5-A208-9C5CC584204E}"/>
                </a:ext>
              </a:extLst>
            </p:cNvPr>
            <p:cNvSpPr txBox="1"/>
            <p:nvPr/>
          </p:nvSpPr>
          <p:spPr>
            <a:xfrm>
              <a:off x="1232614" y="1173673"/>
              <a:ext cx="1457924" cy="369332"/>
            </a:xfrm>
            <a:prstGeom prst="rect">
              <a:avLst/>
            </a:prstGeom>
            <a:noFill/>
          </p:spPr>
          <p:txBody>
            <a:bodyPr wrap="square" rtlCol="0">
              <a:spAutoFit/>
            </a:bodyPr>
            <a:lstStyle/>
            <a:p>
              <a:r>
                <a:rPr lang="en-CZ" b="1" dirty="0">
                  <a:solidFill>
                    <a:schemeClr val="bg1"/>
                  </a:solidFill>
                </a:rPr>
                <a:t>Monolith</a:t>
              </a:r>
            </a:p>
          </p:txBody>
        </p:sp>
      </p:grpSp>
      <p:grpSp>
        <p:nvGrpSpPr>
          <p:cNvPr id="36" name="Group 35">
            <a:extLst>
              <a:ext uri="{FF2B5EF4-FFF2-40B4-BE49-F238E27FC236}">
                <a16:creationId xmlns:a16="http://schemas.microsoft.com/office/drawing/2014/main" id="{9251AFFD-8D7A-5971-CA7C-D1C0341135A9}"/>
              </a:ext>
            </a:extLst>
          </p:cNvPr>
          <p:cNvGrpSpPr/>
          <p:nvPr/>
        </p:nvGrpSpPr>
        <p:grpSpPr>
          <a:xfrm>
            <a:off x="6455133" y="936687"/>
            <a:ext cx="5466731" cy="2919585"/>
            <a:chOff x="6451569" y="3257378"/>
            <a:chExt cx="4969755" cy="2919585"/>
          </a:xfrm>
        </p:grpSpPr>
        <p:grpSp>
          <p:nvGrpSpPr>
            <p:cNvPr id="16" name="Group 15">
              <a:extLst>
                <a:ext uri="{FF2B5EF4-FFF2-40B4-BE49-F238E27FC236}">
                  <a16:creationId xmlns:a16="http://schemas.microsoft.com/office/drawing/2014/main" id="{AF8B024D-0516-5AD1-03C2-392D774E3065}"/>
                </a:ext>
              </a:extLst>
            </p:cNvPr>
            <p:cNvGrpSpPr/>
            <p:nvPr/>
          </p:nvGrpSpPr>
          <p:grpSpPr>
            <a:xfrm>
              <a:off x="6707657" y="3516923"/>
              <a:ext cx="4713667" cy="2660040"/>
              <a:chOff x="6707657" y="3516923"/>
              <a:chExt cx="4713667" cy="2660040"/>
            </a:xfrm>
          </p:grpSpPr>
          <p:grpSp>
            <p:nvGrpSpPr>
              <p:cNvPr id="9" name="Group 8">
                <a:extLst>
                  <a:ext uri="{FF2B5EF4-FFF2-40B4-BE49-F238E27FC236}">
                    <a16:creationId xmlns:a16="http://schemas.microsoft.com/office/drawing/2014/main" id="{D7B639D6-13E7-8BA1-D2D0-AE2621325F7F}"/>
                  </a:ext>
                </a:extLst>
              </p:cNvPr>
              <p:cNvGrpSpPr/>
              <p:nvPr/>
            </p:nvGrpSpPr>
            <p:grpSpPr>
              <a:xfrm>
                <a:off x="6707657" y="3516923"/>
                <a:ext cx="4713667" cy="2660040"/>
                <a:chOff x="1056068" y="3516923"/>
                <a:chExt cx="4713667" cy="2660040"/>
              </a:xfrm>
            </p:grpSpPr>
            <p:sp>
              <p:nvSpPr>
                <p:cNvPr id="10" name="Rectangle 9">
                  <a:extLst>
                    <a:ext uri="{FF2B5EF4-FFF2-40B4-BE49-F238E27FC236}">
                      <a16:creationId xmlns:a16="http://schemas.microsoft.com/office/drawing/2014/main" id="{1D5B9040-544B-9C8C-F236-4E69928DE80A}"/>
                    </a:ext>
                  </a:extLst>
                </p:cNvPr>
                <p:cNvSpPr/>
                <p:nvPr/>
              </p:nvSpPr>
              <p:spPr>
                <a:xfrm>
                  <a:off x="1056068" y="3516923"/>
                  <a:ext cx="4713667" cy="2660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11" name="Rectangle 10">
                  <a:extLst>
                    <a:ext uri="{FF2B5EF4-FFF2-40B4-BE49-F238E27FC236}">
                      <a16:creationId xmlns:a16="http://schemas.microsoft.com/office/drawing/2014/main" id="{14E3D0F3-9092-6D0D-7205-A458764322E8}"/>
                    </a:ext>
                  </a:extLst>
                </p:cNvPr>
                <p:cNvSpPr/>
                <p:nvPr/>
              </p:nvSpPr>
              <p:spPr>
                <a:xfrm>
                  <a:off x="1232615" y="5164427"/>
                  <a:ext cx="4376344"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Platforma</a:t>
                  </a:r>
                </a:p>
              </p:txBody>
            </p:sp>
            <p:sp>
              <p:nvSpPr>
                <p:cNvPr id="12" name="Rectangle 11">
                  <a:extLst>
                    <a:ext uri="{FF2B5EF4-FFF2-40B4-BE49-F238E27FC236}">
                      <a16:creationId xmlns:a16="http://schemas.microsoft.com/office/drawing/2014/main" id="{54834745-5484-A6F5-FF19-1A8DF1E416F6}"/>
                    </a:ext>
                  </a:extLst>
                </p:cNvPr>
                <p:cNvSpPr/>
                <p:nvPr/>
              </p:nvSpPr>
              <p:spPr>
                <a:xfrm>
                  <a:off x="1232614" y="4151892"/>
                  <a:ext cx="4376343"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15" name="TextBox 14">
                <a:extLst>
                  <a:ext uri="{FF2B5EF4-FFF2-40B4-BE49-F238E27FC236}">
                    <a16:creationId xmlns:a16="http://schemas.microsoft.com/office/drawing/2014/main" id="{40F75FD1-2D06-5849-6C14-0D2AA3E34997}"/>
                  </a:ext>
                </a:extLst>
              </p:cNvPr>
              <p:cNvSpPr txBox="1"/>
              <p:nvPr/>
            </p:nvSpPr>
            <p:spPr>
              <a:xfrm>
                <a:off x="6813863" y="3645788"/>
                <a:ext cx="1626751" cy="369332"/>
              </a:xfrm>
              <a:prstGeom prst="rect">
                <a:avLst/>
              </a:prstGeom>
              <a:noFill/>
            </p:spPr>
            <p:txBody>
              <a:bodyPr wrap="square" rtlCol="0">
                <a:spAutoFit/>
              </a:bodyPr>
              <a:lstStyle/>
              <a:p>
                <a:r>
                  <a:rPr lang="en-CZ" b="1" dirty="0">
                    <a:solidFill>
                      <a:schemeClr val="bg1"/>
                    </a:solidFill>
                  </a:rPr>
                  <a:t>Microservice</a:t>
                </a:r>
              </a:p>
            </p:txBody>
          </p:sp>
        </p:grpSp>
        <p:grpSp>
          <p:nvGrpSpPr>
            <p:cNvPr id="17" name="Group 16">
              <a:extLst>
                <a:ext uri="{FF2B5EF4-FFF2-40B4-BE49-F238E27FC236}">
                  <a16:creationId xmlns:a16="http://schemas.microsoft.com/office/drawing/2014/main" id="{FB954081-2170-9B05-ADE6-880CBB55592B}"/>
                </a:ext>
              </a:extLst>
            </p:cNvPr>
            <p:cNvGrpSpPr/>
            <p:nvPr/>
          </p:nvGrpSpPr>
          <p:grpSpPr>
            <a:xfrm>
              <a:off x="6627269" y="3429000"/>
              <a:ext cx="4713667" cy="2660040"/>
              <a:chOff x="6707657" y="3516923"/>
              <a:chExt cx="4713667" cy="2660040"/>
            </a:xfrm>
          </p:grpSpPr>
          <p:grpSp>
            <p:nvGrpSpPr>
              <p:cNvPr id="18" name="Group 17">
                <a:extLst>
                  <a:ext uri="{FF2B5EF4-FFF2-40B4-BE49-F238E27FC236}">
                    <a16:creationId xmlns:a16="http://schemas.microsoft.com/office/drawing/2014/main" id="{567D31FD-5406-F934-CEE5-077B8C4723CE}"/>
                  </a:ext>
                </a:extLst>
              </p:cNvPr>
              <p:cNvGrpSpPr/>
              <p:nvPr/>
            </p:nvGrpSpPr>
            <p:grpSpPr>
              <a:xfrm>
                <a:off x="6707657" y="3516923"/>
                <a:ext cx="4713667" cy="2660040"/>
                <a:chOff x="1056068" y="3516923"/>
                <a:chExt cx="4713667" cy="2660040"/>
              </a:xfrm>
            </p:grpSpPr>
            <p:sp>
              <p:nvSpPr>
                <p:cNvPr id="20" name="Rectangle 19">
                  <a:extLst>
                    <a:ext uri="{FF2B5EF4-FFF2-40B4-BE49-F238E27FC236}">
                      <a16:creationId xmlns:a16="http://schemas.microsoft.com/office/drawing/2014/main" id="{E7B96952-3E15-A07E-9EE7-4DC48F9E7054}"/>
                    </a:ext>
                  </a:extLst>
                </p:cNvPr>
                <p:cNvSpPr/>
                <p:nvPr/>
              </p:nvSpPr>
              <p:spPr>
                <a:xfrm>
                  <a:off x="1056068" y="3516923"/>
                  <a:ext cx="4713667" cy="2660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21" name="Rectangle 20">
                  <a:extLst>
                    <a:ext uri="{FF2B5EF4-FFF2-40B4-BE49-F238E27FC236}">
                      <a16:creationId xmlns:a16="http://schemas.microsoft.com/office/drawing/2014/main" id="{DAB57DCA-A5AD-82C4-110E-C8FCC228CFA6}"/>
                    </a:ext>
                  </a:extLst>
                </p:cNvPr>
                <p:cNvSpPr/>
                <p:nvPr/>
              </p:nvSpPr>
              <p:spPr>
                <a:xfrm>
                  <a:off x="1232615" y="5164427"/>
                  <a:ext cx="4376344"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Platforma</a:t>
                  </a:r>
                </a:p>
              </p:txBody>
            </p:sp>
            <p:sp>
              <p:nvSpPr>
                <p:cNvPr id="22" name="Rectangle 21">
                  <a:extLst>
                    <a:ext uri="{FF2B5EF4-FFF2-40B4-BE49-F238E27FC236}">
                      <a16:creationId xmlns:a16="http://schemas.microsoft.com/office/drawing/2014/main" id="{7ACA5568-F24E-E0B1-0ECA-DEDE20E9CF5B}"/>
                    </a:ext>
                  </a:extLst>
                </p:cNvPr>
                <p:cNvSpPr/>
                <p:nvPr/>
              </p:nvSpPr>
              <p:spPr>
                <a:xfrm>
                  <a:off x="1232614" y="4151892"/>
                  <a:ext cx="4376343"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19" name="TextBox 18">
                <a:extLst>
                  <a:ext uri="{FF2B5EF4-FFF2-40B4-BE49-F238E27FC236}">
                    <a16:creationId xmlns:a16="http://schemas.microsoft.com/office/drawing/2014/main" id="{50CD93EB-864F-7AF6-4414-79C5D4DCFE86}"/>
                  </a:ext>
                </a:extLst>
              </p:cNvPr>
              <p:cNvSpPr txBox="1"/>
              <p:nvPr/>
            </p:nvSpPr>
            <p:spPr>
              <a:xfrm>
                <a:off x="6813863" y="3645788"/>
                <a:ext cx="1626751" cy="369332"/>
              </a:xfrm>
              <a:prstGeom prst="rect">
                <a:avLst/>
              </a:prstGeom>
              <a:noFill/>
            </p:spPr>
            <p:txBody>
              <a:bodyPr wrap="square" rtlCol="0">
                <a:spAutoFit/>
              </a:bodyPr>
              <a:lstStyle/>
              <a:p>
                <a:r>
                  <a:rPr lang="en-CZ" b="1" dirty="0">
                    <a:solidFill>
                      <a:schemeClr val="bg1"/>
                    </a:solidFill>
                  </a:rPr>
                  <a:t>Microservice</a:t>
                </a:r>
              </a:p>
            </p:txBody>
          </p:sp>
        </p:grpSp>
        <p:grpSp>
          <p:nvGrpSpPr>
            <p:cNvPr id="23" name="Group 22">
              <a:extLst>
                <a:ext uri="{FF2B5EF4-FFF2-40B4-BE49-F238E27FC236}">
                  <a16:creationId xmlns:a16="http://schemas.microsoft.com/office/drawing/2014/main" id="{33F4D749-A693-B967-1E27-4F66B517D920}"/>
                </a:ext>
              </a:extLst>
            </p:cNvPr>
            <p:cNvGrpSpPr/>
            <p:nvPr/>
          </p:nvGrpSpPr>
          <p:grpSpPr>
            <a:xfrm>
              <a:off x="6539419" y="3347882"/>
              <a:ext cx="4713667" cy="2660040"/>
              <a:chOff x="6707657" y="3516923"/>
              <a:chExt cx="4713667" cy="2660040"/>
            </a:xfrm>
          </p:grpSpPr>
          <p:grpSp>
            <p:nvGrpSpPr>
              <p:cNvPr id="24" name="Group 23">
                <a:extLst>
                  <a:ext uri="{FF2B5EF4-FFF2-40B4-BE49-F238E27FC236}">
                    <a16:creationId xmlns:a16="http://schemas.microsoft.com/office/drawing/2014/main" id="{E039D18B-636D-BED1-03AA-990F6D9E2680}"/>
                  </a:ext>
                </a:extLst>
              </p:cNvPr>
              <p:cNvGrpSpPr/>
              <p:nvPr/>
            </p:nvGrpSpPr>
            <p:grpSpPr>
              <a:xfrm>
                <a:off x="6707657" y="3516923"/>
                <a:ext cx="4713667" cy="2660040"/>
                <a:chOff x="1056068" y="3516923"/>
                <a:chExt cx="4713667" cy="2660040"/>
              </a:xfrm>
            </p:grpSpPr>
            <p:sp>
              <p:nvSpPr>
                <p:cNvPr id="26" name="Rectangle 25">
                  <a:extLst>
                    <a:ext uri="{FF2B5EF4-FFF2-40B4-BE49-F238E27FC236}">
                      <a16:creationId xmlns:a16="http://schemas.microsoft.com/office/drawing/2014/main" id="{CF1293EA-53EF-24B2-210A-B1309239CD12}"/>
                    </a:ext>
                  </a:extLst>
                </p:cNvPr>
                <p:cNvSpPr/>
                <p:nvPr/>
              </p:nvSpPr>
              <p:spPr>
                <a:xfrm>
                  <a:off x="1056068" y="3516923"/>
                  <a:ext cx="4713667" cy="2660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27" name="Rectangle 26">
                  <a:extLst>
                    <a:ext uri="{FF2B5EF4-FFF2-40B4-BE49-F238E27FC236}">
                      <a16:creationId xmlns:a16="http://schemas.microsoft.com/office/drawing/2014/main" id="{BA540AA4-96AF-7F4F-3997-B5FF364265CF}"/>
                    </a:ext>
                  </a:extLst>
                </p:cNvPr>
                <p:cNvSpPr/>
                <p:nvPr/>
              </p:nvSpPr>
              <p:spPr>
                <a:xfrm>
                  <a:off x="1232615" y="5164427"/>
                  <a:ext cx="4376344"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Platforma</a:t>
                  </a:r>
                </a:p>
              </p:txBody>
            </p:sp>
            <p:sp>
              <p:nvSpPr>
                <p:cNvPr id="28" name="Rectangle 27">
                  <a:extLst>
                    <a:ext uri="{FF2B5EF4-FFF2-40B4-BE49-F238E27FC236}">
                      <a16:creationId xmlns:a16="http://schemas.microsoft.com/office/drawing/2014/main" id="{6CF9E50D-3A54-5F3C-955E-752FB294B373}"/>
                    </a:ext>
                  </a:extLst>
                </p:cNvPr>
                <p:cNvSpPr/>
                <p:nvPr/>
              </p:nvSpPr>
              <p:spPr>
                <a:xfrm>
                  <a:off x="1232614" y="4151892"/>
                  <a:ext cx="4376343"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25" name="TextBox 24">
                <a:extLst>
                  <a:ext uri="{FF2B5EF4-FFF2-40B4-BE49-F238E27FC236}">
                    <a16:creationId xmlns:a16="http://schemas.microsoft.com/office/drawing/2014/main" id="{244DCEE1-8760-A600-E9C2-9C99C5D522B6}"/>
                  </a:ext>
                </a:extLst>
              </p:cNvPr>
              <p:cNvSpPr txBox="1"/>
              <p:nvPr/>
            </p:nvSpPr>
            <p:spPr>
              <a:xfrm>
                <a:off x="6813863" y="3645788"/>
                <a:ext cx="1626751" cy="369332"/>
              </a:xfrm>
              <a:prstGeom prst="rect">
                <a:avLst/>
              </a:prstGeom>
              <a:noFill/>
            </p:spPr>
            <p:txBody>
              <a:bodyPr wrap="square" rtlCol="0">
                <a:spAutoFit/>
              </a:bodyPr>
              <a:lstStyle/>
              <a:p>
                <a:r>
                  <a:rPr lang="en-CZ" b="1" dirty="0">
                    <a:solidFill>
                      <a:schemeClr val="bg1"/>
                    </a:solidFill>
                  </a:rPr>
                  <a:t>Microservice</a:t>
                </a:r>
              </a:p>
            </p:txBody>
          </p:sp>
        </p:grpSp>
        <p:grpSp>
          <p:nvGrpSpPr>
            <p:cNvPr id="30" name="Group 29">
              <a:extLst>
                <a:ext uri="{FF2B5EF4-FFF2-40B4-BE49-F238E27FC236}">
                  <a16:creationId xmlns:a16="http://schemas.microsoft.com/office/drawing/2014/main" id="{E36339B4-69DD-08D2-F9DA-26CB7845EAC7}"/>
                </a:ext>
              </a:extLst>
            </p:cNvPr>
            <p:cNvGrpSpPr/>
            <p:nvPr/>
          </p:nvGrpSpPr>
          <p:grpSpPr>
            <a:xfrm>
              <a:off x="6451569" y="3257378"/>
              <a:ext cx="4713667" cy="2660040"/>
              <a:chOff x="6707657" y="3516923"/>
              <a:chExt cx="4713667" cy="2660040"/>
            </a:xfrm>
          </p:grpSpPr>
          <p:grpSp>
            <p:nvGrpSpPr>
              <p:cNvPr id="31" name="Group 30">
                <a:extLst>
                  <a:ext uri="{FF2B5EF4-FFF2-40B4-BE49-F238E27FC236}">
                    <a16:creationId xmlns:a16="http://schemas.microsoft.com/office/drawing/2014/main" id="{A444F0B7-1063-C5B2-C73A-F3F77E2C1281}"/>
                  </a:ext>
                </a:extLst>
              </p:cNvPr>
              <p:cNvGrpSpPr/>
              <p:nvPr/>
            </p:nvGrpSpPr>
            <p:grpSpPr>
              <a:xfrm>
                <a:off x="6707657" y="3516923"/>
                <a:ext cx="4713667" cy="2660040"/>
                <a:chOff x="1056068" y="3516923"/>
                <a:chExt cx="4713667" cy="2660040"/>
              </a:xfrm>
            </p:grpSpPr>
            <p:sp>
              <p:nvSpPr>
                <p:cNvPr id="33" name="Rectangle 32">
                  <a:extLst>
                    <a:ext uri="{FF2B5EF4-FFF2-40B4-BE49-F238E27FC236}">
                      <a16:creationId xmlns:a16="http://schemas.microsoft.com/office/drawing/2014/main" id="{B70A7D91-AE82-B605-AADC-7C7E8D700304}"/>
                    </a:ext>
                  </a:extLst>
                </p:cNvPr>
                <p:cNvSpPr/>
                <p:nvPr/>
              </p:nvSpPr>
              <p:spPr>
                <a:xfrm>
                  <a:off x="1056068" y="3516923"/>
                  <a:ext cx="4713667" cy="2660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34" name="Rectangle 33">
                  <a:extLst>
                    <a:ext uri="{FF2B5EF4-FFF2-40B4-BE49-F238E27FC236}">
                      <a16:creationId xmlns:a16="http://schemas.microsoft.com/office/drawing/2014/main" id="{D80B8D1E-BFFE-9E4E-827E-1918BCE22752}"/>
                    </a:ext>
                  </a:extLst>
                </p:cNvPr>
                <p:cNvSpPr/>
                <p:nvPr/>
              </p:nvSpPr>
              <p:spPr>
                <a:xfrm>
                  <a:off x="1232615" y="5164427"/>
                  <a:ext cx="4376344"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Tech Stack</a:t>
                  </a:r>
                </a:p>
              </p:txBody>
            </p:sp>
            <p:sp>
              <p:nvSpPr>
                <p:cNvPr id="35" name="Rectangle 34">
                  <a:extLst>
                    <a:ext uri="{FF2B5EF4-FFF2-40B4-BE49-F238E27FC236}">
                      <a16:creationId xmlns:a16="http://schemas.microsoft.com/office/drawing/2014/main" id="{69436C6C-F71A-FCFA-7387-2B153C980CF4}"/>
                    </a:ext>
                  </a:extLst>
                </p:cNvPr>
                <p:cNvSpPr/>
                <p:nvPr/>
              </p:nvSpPr>
              <p:spPr>
                <a:xfrm>
                  <a:off x="1232614" y="4151892"/>
                  <a:ext cx="4376343"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32" name="TextBox 31">
                <a:extLst>
                  <a:ext uri="{FF2B5EF4-FFF2-40B4-BE49-F238E27FC236}">
                    <a16:creationId xmlns:a16="http://schemas.microsoft.com/office/drawing/2014/main" id="{B01998FC-0748-63EE-A265-F7C92D64F817}"/>
                  </a:ext>
                </a:extLst>
              </p:cNvPr>
              <p:cNvSpPr txBox="1"/>
              <p:nvPr/>
            </p:nvSpPr>
            <p:spPr>
              <a:xfrm>
                <a:off x="6813863" y="3645788"/>
                <a:ext cx="1626751" cy="369332"/>
              </a:xfrm>
              <a:prstGeom prst="rect">
                <a:avLst/>
              </a:prstGeom>
              <a:noFill/>
            </p:spPr>
            <p:txBody>
              <a:bodyPr wrap="square" rtlCol="0">
                <a:spAutoFit/>
              </a:bodyPr>
              <a:lstStyle/>
              <a:p>
                <a:r>
                  <a:rPr lang="en-CZ" b="1" dirty="0">
                    <a:solidFill>
                      <a:schemeClr val="bg1"/>
                    </a:solidFill>
                  </a:rPr>
                  <a:t>Microservice</a:t>
                </a:r>
              </a:p>
            </p:txBody>
          </p:sp>
        </p:grpSp>
      </p:grpSp>
      <p:sp>
        <p:nvSpPr>
          <p:cNvPr id="39" name="TextBox 38">
            <a:extLst>
              <a:ext uri="{FF2B5EF4-FFF2-40B4-BE49-F238E27FC236}">
                <a16:creationId xmlns:a16="http://schemas.microsoft.com/office/drawing/2014/main" id="{55611A80-AB57-6E2F-32C6-AFCC58026D1B}"/>
              </a:ext>
            </a:extLst>
          </p:cNvPr>
          <p:cNvSpPr txBox="1"/>
          <p:nvPr/>
        </p:nvSpPr>
        <p:spPr>
          <a:xfrm>
            <a:off x="6362434" y="4194730"/>
            <a:ext cx="5382575" cy="923330"/>
          </a:xfrm>
          <a:prstGeom prst="rect">
            <a:avLst/>
          </a:prstGeom>
          <a:noFill/>
        </p:spPr>
        <p:txBody>
          <a:bodyPr wrap="square" rtlCol="0">
            <a:spAutoFit/>
          </a:bodyPr>
          <a:lstStyle/>
          <a:p>
            <a:pPr marL="285750" indent="-285750">
              <a:buFont typeface="Arial" panose="020B0604020202020204" pitchFamily="34" charset="0"/>
              <a:buChar char="•"/>
            </a:pPr>
            <a:r>
              <a:rPr lang="en-CZ" dirty="0"/>
              <a:t>Tech stack musí být součástí každé služby</a:t>
            </a:r>
          </a:p>
          <a:p>
            <a:pPr marL="285750" indent="-285750">
              <a:buFont typeface="Arial" panose="020B0604020202020204" pitchFamily="34" charset="0"/>
              <a:buChar char="•"/>
            </a:pPr>
            <a:r>
              <a:rPr lang="en-CZ" dirty="0"/>
              <a:t>Velká část kódu mikroslužby je techstack</a:t>
            </a:r>
          </a:p>
          <a:p>
            <a:pPr marL="285750" indent="-285750">
              <a:buFont typeface="Arial" panose="020B0604020202020204" pitchFamily="34" charset="0"/>
              <a:buChar char="•"/>
            </a:pPr>
            <a:r>
              <a:rPr lang="en-CZ" dirty="0"/>
              <a:t>Techstack monolitu je obvykle širší</a:t>
            </a:r>
          </a:p>
        </p:txBody>
      </p:sp>
    </p:spTree>
    <p:extLst>
      <p:ext uri="{BB962C8B-B14F-4D97-AF65-F5344CB8AC3E}">
        <p14:creationId xmlns:p14="http://schemas.microsoft.com/office/powerpoint/2010/main" val="345641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1B67-FB3F-8652-DB38-E8E961B30968}"/>
              </a:ext>
            </a:extLst>
          </p:cNvPr>
          <p:cNvSpPr>
            <a:spLocks noGrp="1"/>
          </p:cNvSpPr>
          <p:nvPr>
            <p:ph type="title"/>
          </p:nvPr>
        </p:nvSpPr>
        <p:spPr>
          <a:xfrm>
            <a:off x="838200" y="365126"/>
            <a:ext cx="10115417" cy="1073616"/>
          </a:xfrm>
        </p:spPr>
        <p:txBody>
          <a:bodyPr/>
          <a:lstStyle/>
          <a:p>
            <a:r>
              <a:rPr lang="en-CZ" dirty="0"/>
              <a:t>Neřízený tech stack</a:t>
            </a:r>
          </a:p>
        </p:txBody>
      </p:sp>
      <p:graphicFrame>
        <p:nvGraphicFramePr>
          <p:cNvPr id="3" name="Table 2">
            <a:extLst>
              <a:ext uri="{FF2B5EF4-FFF2-40B4-BE49-F238E27FC236}">
                <a16:creationId xmlns:a16="http://schemas.microsoft.com/office/drawing/2014/main" id="{31894E53-F0CB-9ADC-0147-4EE1FAE42491}"/>
              </a:ext>
            </a:extLst>
          </p:cNvPr>
          <p:cNvGraphicFramePr>
            <a:graphicFrameLocks noGrp="1"/>
          </p:cNvGraphicFramePr>
          <p:nvPr>
            <p:extLst>
              <p:ext uri="{D42A27DB-BD31-4B8C-83A1-F6EECF244321}">
                <p14:modId xmlns:p14="http://schemas.microsoft.com/office/powerpoint/2010/main" val="2980490906"/>
              </p:ext>
            </p:extLst>
          </p:nvPr>
        </p:nvGraphicFramePr>
        <p:xfrm>
          <a:off x="838200" y="1323642"/>
          <a:ext cx="10896598" cy="3619234"/>
        </p:xfrm>
        <a:graphic>
          <a:graphicData uri="http://schemas.openxmlformats.org/drawingml/2006/table">
            <a:tbl>
              <a:tblPr firstRow="1" bandRow="1">
                <a:tableStyleId>{69012ECD-51FC-41F1-AA8D-1B2483CD663E}</a:tableStyleId>
              </a:tblPr>
              <a:tblGrid>
                <a:gridCol w="2184089">
                  <a:extLst>
                    <a:ext uri="{9D8B030D-6E8A-4147-A177-3AD203B41FA5}">
                      <a16:colId xmlns:a16="http://schemas.microsoft.com/office/drawing/2014/main" val="1816056220"/>
                    </a:ext>
                  </a:extLst>
                </a:gridCol>
                <a:gridCol w="1783330">
                  <a:extLst>
                    <a:ext uri="{9D8B030D-6E8A-4147-A177-3AD203B41FA5}">
                      <a16:colId xmlns:a16="http://schemas.microsoft.com/office/drawing/2014/main" val="1123994668"/>
                    </a:ext>
                  </a:extLst>
                </a:gridCol>
                <a:gridCol w="1928846">
                  <a:extLst>
                    <a:ext uri="{9D8B030D-6E8A-4147-A177-3AD203B41FA5}">
                      <a16:colId xmlns:a16="http://schemas.microsoft.com/office/drawing/2014/main" val="2653661282"/>
                    </a:ext>
                  </a:extLst>
                </a:gridCol>
                <a:gridCol w="2005180">
                  <a:extLst>
                    <a:ext uri="{9D8B030D-6E8A-4147-A177-3AD203B41FA5}">
                      <a16:colId xmlns:a16="http://schemas.microsoft.com/office/drawing/2014/main" val="3327775997"/>
                    </a:ext>
                  </a:extLst>
                </a:gridCol>
                <a:gridCol w="2995153">
                  <a:extLst>
                    <a:ext uri="{9D8B030D-6E8A-4147-A177-3AD203B41FA5}">
                      <a16:colId xmlns:a16="http://schemas.microsoft.com/office/drawing/2014/main" val="4141160773"/>
                    </a:ext>
                  </a:extLst>
                </a:gridCol>
              </a:tblGrid>
              <a:tr h="605770">
                <a:tc>
                  <a:txBody>
                    <a:bodyPr/>
                    <a:lstStyle/>
                    <a:p>
                      <a:r>
                        <a:rPr lang="en-CZ" sz="1500" dirty="0"/>
                        <a:t>Služba</a:t>
                      </a:r>
                    </a:p>
                  </a:txBody>
                  <a:tcPr marL="77019" marR="77019" marT="38510" marB="38510"/>
                </a:tc>
                <a:tc>
                  <a:txBody>
                    <a:bodyPr/>
                    <a:lstStyle/>
                    <a:p>
                      <a:r>
                        <a:rPr lang="en-CZ" sz="1500"/>
                        <a:t>Jazyk</a:t>
                      </a:r>
                    </a:p>
                  </a:txBody>
                  <a:tcPr marL="77019" marR="77019" marT="38510" marB="38510"/>
                </a:tc>
                <a:tc>
                  <a:txBody>
                    <a:bodyPr/>
                    <a:lstStyle/>
                    <a:p>
                      <a:r>
                        <a:rPr lang="en-CZ" sz="1500" dirty="0"/>
                        <a:t>Hlavní Framework</a:t>
                      </a:r>
                    </a:p>
                  </a:txBody>
                  <a:tcPr marL="77019" marR="77019" marT="38510" marB="38510"/>
                </a:tc>
                <a:tc>
                  <a:txBody>
                    <a:bodyPr/>
                    <a:lstStyle/>
                    <a:p>
                      <a:r>
                        <a:rPr lang="en-CZ" sz="1500"/>
                        <a:t>CICD</a:t>
                      </a:r>
                    </a:p>
                  </a:txBody>
                  <a:tcPr marL="77019" marR="77019" marT="38510" marB="38510"/>
                </a:tc>
                <a:tc>
                  <a:txBody>
                    <a:bodyPr/>
                    <a:lstStyle/>
                    <a:p>
                      <a:r>
                        <a:rPr lang="en-CZ" sz="1500" dirty="0"/>
                        <a:t>Kritické Zranitelnosti</a:t>
                      </a:r>
                    </a:p>
                  </a:txBody>
                  <a:tcPr marL="77019" marR="77019" marT="38510" marB="38510"/>
                </a:tc>
                <a:extLst>
                  <a:ext uri="{0D108BD9-81ED-4DB2-BD59-A6C34878D82A}">
                    <a16:rowId xmlns:a16="http://schemas.microsoft.com/office/drawing/2014/main" val="2887342998"/>
                  </a:ext>
                </a:extLst>
              </a:tr>
              <a:tr h="372574">
                <a:tc>
                  <a:txBody>
                    <a:bodyPr/>
                    <a:lstStyle/>
                    <a:p>
                      <a:r>
                        <a:rPr lang="en-CZ" sz="1500" dirty="0">
                          <a:solidFill>
                            <a:schemeClr val="tx1"/>
                          </a:solidFill>
                        </a:rPr>
                        <a:t>Login</a:t>
                      </a:r>
                    </a:p>
                  </a:txBody>
                  <a:tcPr marL="77019" marR="77019" marT="38510" marB="38510"/>
                </a:tc>
                <a:tc>
                  <a:txBody>
                    <a:bodyPr/>
                    <a:lstStyle/>
                    <a:p>
                      <a:r>
                        <a:rPr lang="en-CZ" sz="1500" dirty="0">
                          <a:solidFill>
                            <a:schemeClr val="tx1"/>
                          </a:solidFill>
                        </a:rPr>
                        <a:t>JDK 17</a:t>
                      </a:r>
                    </a:p>
                  </a:txBody>
                  <a:tcPr marL="77019" marR="77019" marT="38510" marB="38510"/>
                </a:tc>
                <a:tc>
                  <a:txBody>
                    <a:bodyPr/>
                    <a:lstStyle/>
                    <a:p>
                      <a:r>
                        <a:rPr lang="en-CZ" sz="1500"/>
                        <a:t>Micronaut 3.18</a:t>
                      </a:r>
                    </a:p>
                  </a:txBody>
                  <a:tcPr marL="77019" marR="77019" marT="38510" marB="38510"/>
                </a:tc>
                <a:tc>
                  <a:txBody>
                    <a:bodyPr/>
                    <a:lstStyle/>
                    <a:p>
                      <a:r>
                        <a:rPr lang="en-CZ" sz="1500"/>
                        <a:t>GitHub / Actions</a:t>
                      </a:r>
                    </a:p>
                  </a:txBody>
                  <a:tcPr marL="77019" marR="77019" marT="38510" marB="38510"/>
                </a:tc>
                <a:tc>
                  <a:txBody>
                    <a:bodyPr/>
                    <a:lstStyle/>
                    <a:p>
                      <a:r>
                        <a:rPr lang="en-CZ" sz="1500"/>
                        <a:t>CVE20221458</a:t>
                      </a:r>
                    </a:p>
                  </a:txBody>
                  <a:tcPr marL="77019" marR="77019" marT="38510" marB="38510"/>
                </a:tc>
                <a:extLst>
                  <a:ext uri="{0D108BD9-81ED-4DB2-BD59-A6C34878D82A}">
                    <a16:rowId xmlns:a16="http://schemas.microsoft.com/office/drawing/2014/main" val="2482119824"/>
                  </a:ext>
                </a:extLst>
              </a:tr>
              <a:tr h="406245">
                <a:tc>
                  <a:txBody>
                    <a:bodyPr/>
                    <a:lstStyle/>
                    <a:p>
                      <a:r>
                        <a:rPr lang="en-CZ" sz="1500" dirty="0">
                          <a:solidFill>
                            <a:schemeClr val="tx1"/>
                          </a:solidFill>
                        </a:rPr>
                        <a:t>Catalog</a:t>
                      </a:r>
                    </a:p>
                  </a:txBody>
                  <a:tcPr marL="77019" marR="77019" marT="38510" marB="38510"/>
                </a:tc>
                <a:tc>
                  <a:txBody>
                    <a:bodyPr/>
                    <a:lstStyle/>
                    <a:p>
                      <a:r>
                        <a:rPr lang="en-CZ" sz="1500" dirty="0">
                          <a:solidFill>
                            <a:schemeClr val="tx1"/>
                          </a:solidFill>
                        </a:rPr>
                        <a:t>JDK 11</a:t>
                      </a:r>
                    </a:p>
                  </a:txBody>
                  <a:tcPr marL="77019" marR="77019" marT="38510" marB="38510"/>
                </a:tc>
                <a:tc>
                  <a:txBody>
                    <a:bodyPr/>
                    <a:lstStyle/>
                    <a:p>
                      <a:r>
                        <a:rPr lang="en-CZ" sz="1500"/>
                        <a:t>Spring Boot 2.1.x</a:t>
                      </a:r>
                    </a:p>
                  </a:txBody>
                  <a:tcPr marL="77019" marR="77019" marT="38510" marB="38510"/>
                </a:tc>
                <a:tc>
                  <a:txBody>
                    <a:bodyPr/>
                    <a:lstStyle/>
                    <a:p>
                      <a:r>
                        <a:rPr lang="en-CZ" sz="1500"/>
                        <a:t>GitHub / Jenkins</a:t>
                      </a:r>
                    </a:p>
                  </a:txBody>
                  <a:tcPr marL="77019" marR="77019" marT="38510" marB="38510"/>
                </a:tc>
                <a:tc>
                  <a:txBody>
                    <a:bodyPr/>
                    <a:lstStyle/>
                    <a:p>
                      <a:r>
                        <a:rPr lang="en-CZ" sz="1500"/>
                        <a:t>CVE20204115</a:t>
                      </a:r>
                    </a:p>
                  </a:txBody>
                  <a:tcPr marL="77019" marR="77019" marT="38510" marB="38510"/>
                </a:tc>
                <a:extLst>
                  <a:ext uri="{0D108BD9-81ED-4DB2-BD59-A6C34878D82A}">
                    <a16:rowId xmlns:a16="http://schemas.microsoft.com/office/drawing/2014/main" val="3492292913"/>
                  </a:ext>
                </a:extLst>
              </a:tr>
              <a:tr h="379642">
                <a:tc>
                  <a:txBody>
                    <a:bodyPr/>
                    <a:lstStyle/>
                    <a:p>
                      <a:r>
                        <a:rPr lang="en-CZ" sz="1500" dirty="0">
                          <a:solidFill>
                            <a:schemeClr val="tx1"/>
                          </a:solidFill>
                        </a:rPr>
                        <a:t>Shopping cart</a:t>
                      </a:r>
                    </a:p>
                  </a:txBody>
                  <a:tcPr marL="77019" marR="77019" marT="38510" marB="38510"/>
                </a:tc>
                <a:tc>
                  <a:txBody>
                    <a:bodyPr/>
                    <a:lstStyle/>
                    <a:p>
                      <a:r>
                        <a:rPr lang="en-CZ" sz="1500" dirty="0">
                          <a:solidFill>
                            <a:schemeClr val="tx1"/>
                          </a:solidFill>
                        </a:rPr>
                        <a:t>JDK 21</a:t>
                      </a:r>
                    </a:p>
                  </a:txBody>
                  <a:tcPr marL="77019" marR="77019" marT="38510" marB="38510"/>
                </a:tc>
                <a:tc>
                  <a:txBody>
                    <a:bodyPr/>
                    <a:lstStyle/>
                    <a:p>
                      <a:r>
                        <a:rPr lang="en-CZ" sz="1500"/>
                        <a:t>Spring Boot 3.1.x</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GitHub / Actions</a:t>
                      </a:r>
                    </a:p>
                  </a:txBody>
                  <a:tcPr marL="77019" marR="77019" marT="38510" marB="38510"/>
                </a:tc>
                <a:tc>
                  <a:txBody>
                    <a:bodyPr/>
                    <a:lstStyle/>
                    <a:p>
                      <a:r>
                        <a:rPr lang="en-CZ" sz="1500"/>
                        <a:t>CVE20243188</a:t>
                      </a:r>
                    </a:p>
                  </a:txBody>
                  <a:tcPr marL="77019" marR="77019" marT="38510" marB="38510"/>
                </a:tc>
                <a:extLst>
                  <a:ext uri="{0D108BD9-81ED-4DB2-BD59-A6C34878D82A}">
                    <a16:rowId xmlns:a16="http://schemas.microsoft.com/office/drawing/2014/main" val="3250000650"/>
                  </a:ext>
                </a:extLst>
              </a:tr>
              <a:tr h="363280">
                <a:tc>
                  <a:txBody>
                    <a:bodyPr/>
                    <a:lstStyle/>
                    <a:p>
                      <a:r>
                        <a:rPr lang="en-CZ" sz="1500">
                          <a:solidFill>
                            <a:schemeClr val="tx1"/>
                          </a:solidFill>
                        </a:rPr>
                        <a:t>Payment</a:t>
                      </a:r>
                    </a:p>
                  </a:txBody>
                  <a:tcPr marL="77019" marR="77019" marT="38510" marB="38510"/>
                </a:tc>
                <a:tc>
                  <a:txBody>
                    <a:bodyPr/>
                    <a:lstStyle/>
                    <a:p>
                      <a:r>
                        <a:rPr lang="en-CZ" sz="1500" dirty="0">
                          <a:solidFill>
                            <a:schemeClr val="tx1"/>
                          </a:solidFill>
                        </a:rPr>
                        <a:t>TypeScript</a:t>
                      </a:r>
                    </a:p>
                  </a:txBody>
                  <a:tcPr marL="77019" marR="77019" marT="38510" marB="38510"/>
                </a:tc>
                <a:tc>
                  <a:txBody>
                    <a:bodyPr/>
                    <a:lstStyle/>
                    <a:p>
                      <a:r>
                        <a:rPr lang="en-CZ" sz="1500"/>
                        <a:t>Node JS 21</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BB / Jenkins</a:t>
                      </a:r>
                    </a:p>
                  </a:txBody>
                  <a:tcPr marL="77019" marR="77019" marT="38510" marB="38510"/>
                </a:tc>
                <a:tc>
                  <a:txBody>
                    <a:bodyPr/>
                    <a:lstStyle/>
                    <a:p>
                      <a:r>
                        <a:rPr lang="en-CZ" sz="1500"/>
                        <a:t>CVE20233158</a:t>
                      </a:r>
                    </a:p>
                  </a:txBody>
                  <a:tcPr marL="77019" marR="77019" marT="38510" marB="38510"/>
                </a:tc>
                <a:extLst>
                  <a:ext uri="{0D108BD9-81ED-4DB2-BD59-A6C34878D82A}">
                    <a16:rowId xmlns:a16="http://schemas.microsoft.com/office/drawing/2014/main" val="4287324457"/>
                  </a:ext>
                </a:extLst>
              </a:tr>
              <a:tr h="379265">
                <a:tc>
                  <a:txBody>
                    <a:bodyPr/>
                    <a:lstStyle/>
                    <a:p>
                      <a:r>
                        <a:rPr lang="en-CZ" sz="1500">
                          <a:solidFill>
                            <a:schemeClr val="tx1"/>
                          </a:solidFill>
                        </a:rPr>
                        <a:t>Stock</a:t>
                      </a:r>
                    </a:p>
                  </a:txBody>
                  <a:tcPr marL="77019" marR="77019" marT="38510" marB="38510"/>
                </a:tc>
                <a:tc>
                  <a:txBody>
                    <a:bodyPr/>
                    <a:lstStyle/>
                    <a:p>
                      <a:r>
                        <a:rPr lang="en-CZ" sz="1500" dirty="0">
                          <a:solidFill>
                            <a:schemeClr val="tx1"/>
                          </a:solidFill>
                        </a:rPr>
                        <a:t>PHP 8.1</a:t>
                      </a:r>
                    </a:p>
                  </a:txBody>
                  <a:tcPr marL="77019" marR="77019" marT="38510" marB="38510"/>
                </a:tc>
                <a:tc>
                  <a:txBody>
                    <a:bodyPr/>
                    <a:lstStyle/>
                    <a:p>
                      <a:r>
                        <a:rPr lang="en-CZ" sz="1500"/>
                        <a:t>Symphony 6.2</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BB / Jenkins</a:t>
                      </a:r>
                    </a:p>
                  </a:txBody>
                  <a:tcPr marL="77019" marR="77019" marT="38510" marB="38510"/>
                </a:tc>
                <a:tc>
                  <a:txBody>
                    <a:bodyPr/>
                    <a:lstStyle/>
                    <a:p>
                      <a:r>
                        <a:rPr lang="en-CZ" sz="1500"/>
                        <a:t>CVE20219981</a:t>
                      </a:r>
                    </a:p>
                  </a:txBody>
                  <a:tcPr marL="77019" marR="77019" marT="38510" marB="38510"/>
                </a:tc>
                <a:extLst>
                  <a:ext uri="{0D108BD9-81ED-4DB2-BD59-A6C34878D82A}">
                    <a16:rowId xmlns:a16="http://schemas.microsoft.com/office/drawing/2014/main" val="2159761817"/>
                  </a:ext>
                </a:extLst>
              </a:tr>
              <a:tr h="337521">
                <a:tc>
                  <a:txBody>
                    <a:bodyPr/>
                    <a:lstStyle/>
                    <a:p>
                      <a:r>
                        <a:rPr lang="en-CZ" sz="1500">
                          <a:solidFill>
                            <a:schemeClr val="tx1"/>
                          </a:solidFill>
                        </a:rPr>
                        <a:t>Delivery</a:t>
                      </a:r>
                    </a:p>
                  </a:txBody>
                  <a:tcPr marL="77019" marR="77019" marT="38510" marB="38510"/>
                </a:tc>
                <a:tc>
                  <a:txBody>
                    <a:bodyPr/>
                    <a:lstStyle/>
                    <a:p>
                      <a:r>
                        <a:rPr lang="en-CZ" sz="1500" dirty="0">
                          <a:solidFill>
                            <a:schemeClr val="tx1"/>
                          </a:solidFill>
                        </a:rPr>
                        <a:t>JDK 17</a:t>
                      </a:r>
                    </a:p>
                  </a:txBody>
                  <a:tcPr marL="77019" marR="77019" marT="38510" marB="38510"/>
                </a:tc>
                <a:tc>
                  <a:txBody>
                    <a:bodyPr/>
                    <a:lstStyle/>
                    <a:p>
                      <a:r>
                        <a:rPr lang="en-CZ" sz="1500"/>
                        <a:t>Kotlin 1.9.0</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GitHub / Actions</a:t>
                      </a:r>
                    </a:p>
                  </a:txBody>
                  <a:tcPr marL="77019" marR="77019" marT="38510" marB="38510"/>
                </a:tc>
                <a:tc>
                  <a:txBody>
                    <a:bodyPr/>
                    <a:lstStyle/>
                    <a:p>
                      <a:r>
                        <a:rPr lang="en-CZ" sz="1500"/>
                        <a:t>CVE20211233</a:t>
                      </a:r>
                    </a:p>
                  </a:txBody>
                  <a:tcPr marL="77019" marR="77019" marT="38510" marB="38510"/>
                </a:tc>
                <a:extLst>
                  <a:ext uri="{0D108BD9-81ED-4DB2-BD59-A6C34878D82A}">
                    <a16:rowId xmlns:a16="http://schemas.microsoft.com/office/drawing/2014/main" val="1981265296"/>
                  </a:ext>
                </a:extLst>
              </a:tr>
              <a:tr h="380582">
                <a:tc>
                  <a:txBody>
                    <a:bodyPr/>
                    <a:lstStyle/>
                    <a:p>
                      <a:r>
                        <a:rPr lang="en-CZ" sz="1500">
                          <a:solidFill>
                            <a:schemeClr val="tx1"/>
                          </a:solidFill>
                        </a:rPr>
                        <a:t>Reporting</a:t>
                      </a:r>
                    </a:p>
                  </a:txBody>
                  <a:tcPr marL="77019" marR="77019" marT="38510" marB="38510"/>
                </a:tc>
                <a:tc>
                  <a:txBody>
                    <a:bodyPr/>
                    <a:lstStyle/>
                    <a:p>
                      <a:r>
                        <a:rPr lang="en-CZ" sz="1500" dirty="0">
                          <a:solidFill>
                            <a:schemeClr val="tx1"/>
                          </a:solidFill>
                        </a:rPr>
                        <a:t>JDK 11</a:t>
                      </a:r>
                    </a:p>
                  </a:txBody>
                  <a:tcPr marL="77019" marR="77019" marT="38510" marB="38510"/>
                </a:tc>
                <a:tc>
                  <a:txBody>
                    <a:bodyPr/>
                    <a:lstStyle/>
                    <a:p>
                      <a:r>
                        <a:rPr lang="en-CZ" sz="1500"/>
                        <a:t>Spring + JBoss</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GitHub / Jenkins</a:t>
                      </a:r>
                    </a:p>
                  </a:txBody>
                  <a:tcPr marL="77019" marR="77019" marT="38510" marB="38510"/>
                </a:tc>
                <a:tc>
                  <a:txBody>
                    <a:bodyPr/>
                    <a:lstStyle/>
                    <a:p>
                      <a:r>
                        <a:rPr lang="en-CZ" sz="1500"/>
                        <a:t>CVE20183580</a:t>
                      </a:r>
                    </a:p>
                  </a:txBody>
                  <a:tcPr marL="77019" marR="77019" marT="38510" marB="38510"/>
                </a:tc>
                <a:extLst>
                  <a:ext uri="{0D108BD9-81ED-4DB2-BD59-A6C34878D82A}">
                    <a16:rowId xmlns:a16="http://schemas.microsoft.com/office/drawing/2014/main" val="3565159330"/>
                  </a:ext>
                </a:extLst>
              </a:tr>
              <a:tr h="394355">
                <a:tc>
                  <a:txBody>
                    <a:bodyPr/>
                    <a:lstStyle/>
                    <a:p>
                      <a:r>
                        <a:rPr lang="en-CZ" sz="1500">
                          <a:solidFill>
                            <a:schemeClr val="tx1"/>
                          </a:solidFill>
                        </a:rPr>
                        <a:t>CRM</a:t>
                      </a:r>
                    </a:p>
                  </a:txBody>
                  <a:tcPr marL="77019" marR="77019" marT="38510" marB="38510"/>
                </a:tc>
                <a:tc>
                  <a:txBody>
                    <a:bodyPr/>
                    <a:lstStyle/>
                    <a:p>
                      <a:r>
                        <a:rPr lang="en-CZ" sz="1500" dirty="0">
                          <a:solidFill>
                            <a:schemeClr val="tx1"/>
                          </a:solidFill>
                        </a:rPr>
                        <a:t>JDK 8</a:t>
                      </a:r>
                    </a:p>
                  </a:txBody>
                  <a:tcPr marL="77019" marR="77019" marT="38510" marB="38510"/>
                </a:tc>
                <a:tc>
                  <a:txBody>
                    <a:bodyPr/>
                    <a:lstStyle/>
                    <a:p>
                      <a:r>
                        <a:rPr lang="en-CZ" sz="1500"/>
                        <a:t>Wicket, WebSphere</a:t>
                      </a:r>
                    </a:p>
                  </a:txBody>
                  <a:tcPr marL="77019" marR="77019" marT="38510" marB="38510"/>
                </a:tc>
                <a:tc>
                  <a:txBody>
                    <a:bodyPr/>
                    <a:lstStyle/>
                    <a:p>
                      <a:r>
                        <a:rPr lang="en-CZ" sz="1500"/>
                        <a:t>BB / Jenkins</a:t>
                      </a:r>
                    </a:p>
                  </a:txBody>
                  <a:tcPr marL="77019" marR="77019" marT="38510" marB="38510"/>
                </a:tc>
                <a:tc>
                  <a:txBody>
                    <a:bodyPr/>
                    <a:lstStyle/>
                    <a:p>
                      <a:r>
                        <a:rPr lang="en-CZ" sz="1500" dirty="0"/>
                        <a:t>CVE2015631</a:t>
                      </a:r>
                    </a:p>
                  </a:txBody>
                  <a:tcPr marL="77019" marR="77019" marT="38510" marB="38510"/>
                </a:tc>
                <a:extLst>
                  <a:ext uri="{0D108BD9-81ED-4DB2-BD59-A6C34878D82A}">
                    <a16:rowId xmlns:a16="http://schemas.microsoft.com/office/drawing/2014/main" val="810094655"/>
                  </a:ext>
                </a:extLst>
              </a:tr>
            </a:tbl>
          </a:graphicData>
        </a:graphic>
      </p:graphicFrame>
    </p:spTree>
    <p:extLst>
      <p:ext uri="{BB962C8B-B14F-4D97-AF65-F5344CB8AC3E}">
        <p14:creationId xmlns:p14="http://schemas.microsoft.com/office/powerpoint/2010/main" val="215182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BEBA15-C5CC-3B9A-BB76-61B915857888}"/>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a:t>Důsledky neřízeného Tech Stacku</a:t>
            </a:r>
          </a:p>
        </p:txBody>
      </p:sp>
      <p:sp>
        <p:nvSpPr>
          <p:cNvPr id="5" name="Text Placeholder 4">
            <a:extLst>
              <a:ext uri="{FF2B5EF4-FFF2-40B4-BE49-F238E27FC236}">
                <a16:creationId xmlns:a16="http://schemas.microsoft.com/office/drawing/2014/main" id="{A02920BD-9711-EADF-8C10-4D097652FD15}"/>
              </a:ext>
            </a:extLst>
          </p:cNvPr>
          <p:cNvSpPr>
            <a:spLocks noGrp="1"/>
          </p:cNvSpPr>
          <p:nvPr>
            <p:ph type="body" sz="half" idx="2"/>
          </p:nvPr>
        </p:nvSpPr>
        <p:spPr>
          <a:xfrm>
            <a:off x="838200" y="2333297"/>
            <a:ext cx="4619621" cy="3843666"/>
          </a:xfrm>
        </p:spPr>
        <p:txBody>
          <a:bodyPr vert="horz" lIns="91440" tIns="45720" rIns="91440" bIns="45720" rtlCol="0">
            <a:normAutofit/>
          </a:bodyPr>
          <a:lstStyle/>
          <a:p>
            <a:pPr marL="285750" indent="-228600">
              <a:buFont typeface="Arial" panose="020B0604020202020204" pitchFamily="34" charset="0"/>
              <a:buChar char="•"/>
            </a:pPr>
            <a:r>
              <a:rPr lang="en-US" sz="2000" dirty="0" err="1"/>
              <a:t>Mnoho</a:t>
            </a:r>
            <a:r>
              <a:rPr lang="en-US" sz="2000" dirty="0"/>
              <a:t> </a:t>
            </a:r>
            <a:r>
              <a:rPr lang="en-US" sz="2000" dirty="0" err="1"/>
              <a:t>technologií</a:t>
            </a:r>
            <a:r>
              <a:rPr lang="en-US" sz="2000" dirty="0"/>
              <a:t> </a:t>
            </a:r>
            <a:r>
              <a:rPr lang="en-US" sz="2000" dirty="0" err="1"/>
              <a:t>různých</a:t>
            </a:r>
            <a:r>
              <a:rPr lang="en-US" sz="2000" dirty="0"/>
              <a:t> </a:t>
            </a:r>
            <a:r>
              <a:rPr lang="en-US" sz="2000" dirty="0" err="1"/>
              <a:t>verzí</a:t>
            </a:r>
            <a:endParaRPr lang="en-US" sz="2000" dirty="0"/>
          </a:p>
          <a:p>
            <a:pPr marL="285750" indent="-228600">
              <a:buFont typeface="Arial" panose="020B0604020202020204" pitchFamily="34" charset="0"/>
              <a:buChar char="•"/>
            </a:pPr>
            <a:r>
              <a:rPr lang="en-US" sz="2000" dirty="0" err="1"/>
              <a:t>Hackování</a:t>
            </a:r>
            <a:r>
              <a:rPr lang="en-US" sz="2000" dirty="0"/>
              <a:t> </a:t>
            </a:r>
            <a:r>
              <a:rPr lang="en-US" sz="2000" dirty="0" err="1"/>
              <a:t>technologií</a:t>
            </a:r>
            <a:endParaRPr lang="en-US" sz="2000" dirty="0"/>
          </a:p>
          <a:p>
            <a:pPr marL="285750" indent="-228600">
              <a:buFont typeface="Arial" panose="020B0604020202020204" pitchFamily="34" charset="0"/>
              <a:buChar char="•"/>
            </a:pPr>
            <a:r>
              <a:rPr lang="en-US" sz="2000" dirty="0" err="1"/>
              <a:t>Všechno</a:t>
            </a:r>
            <a:r>
              <a:rPr lang="en-US" sz="2000" dirty="0"/>
              <a:t> se </a:t>
            </a:r>
            <a:r>
              <a:rPr lang="en-US" sz="2000" dirty="0" err="1"/>
              <a:t>dělá</a:t>
            </a:r>
            <a:r>
              <a:rPr lang="en-US" sz="2000" dirty="0"/>
              <a:t> “</a:t>
            </a:r>
            <a:r>
              <a:rPr lang="en-US" sz="2000" dirty="0" err="1"/>
              <a:t>na</a:t>
            </a:r>
            <a:r>
              <a:rPr lang="en-US" sz="2000" dirty="0"/>
              <a:t> </a:t>
            </a:r>
            <a:r>
              <a:rPr lang="en-US" sz="2000" dirty="0" err="1"/>
              <a:t>míru</a:t>
            </a:r>
            <a:r>
              <a:rPr lang="en-US" sz="2000" dirty="0"/>
              <a:t>”</a:t>
            </a:r>
          </a:p>
          <a:p>
            <a:pPr marL="285750" indent="-228600">
              <a:buFont typeface="Arial" panose="020B0604020202020204" pitchFamily="34" charset="0"/>
              <a:buChar char="•"/>
            </a:pPr>
            <a:r>
              <a:rPr lang="en-US" sz="2000" dirty="0" err="1"/>
              <a:t>Blokovaná</a:t>
            </a:r>
            <a:r>
              <a:rPr lang="en-US" sz="2000" dirty="0"/>
              <a:t> </a:t>
            </a:r>
            <a:r>
              <a:rPr lang="en-US" sz="2000" dirty="0" err="1"/>
              <a:t>adopce</a:t>
            </a:r>
            <a:r>
              <a:rPr lang="en-US" sz="2000" dirty="0"/>
              <a:t> </a:t>
            </a:r>
            <a:r>
              <a:rPr lang="en-US" sz="2000" dirty="0" err="1"/>
              <a:t>nových</a:t>
            </a:r>
            <a:r>
              <a:rPr lang="en-US" sz="2000" dirty="0"/>
              <a:t> </a:t>
            </a:r>
            <a:r>
              <a:rPr lang="en-US" sz="2000" dirty="0" err="1"/>
              <a:t>verzí</a:t>
            </a:r>
            <a:endParaRPr lang="en-US" sz="2000" dirty="0"/>
          </a:p>
          <a:p>
            <a:pPr marL="285750" indent="-228600">
              <a:buFont typeface="Arial" panose="020B0604020202020204" pitchFamily="34" charset="0"/>
              <a:buChar char="•"/>
            </a:pPr>
            <a:r>
              <a:rPr lang="en-US" sz="2000" dirty="0" err="1"/>
              <a:t>Securita</a:t>
            </a:r>
            <a:r>
              <a:rPr lang="en-US" sz="2000" dirty="0"/>
              <a:t> (Log4Shell)</a:t>
            </a:r>
          </a:p>
          <a:p>
            <a:pPr marL="285750" indent="-228600">
              <a:buFont typeface="Arial" panose="020B0604020202020204" pitchFamily="34" charset="0"/>
              <a:buChar char="•"/>
            </a:pPr>
            <a:r>
              <a:rPr lang="en-US" sz="2000" dirty="0" err="1"/>
              <a:t>Přetížení</a:t>
            </a:r>
            <a:r>
              <a:rPr lang="en-US" sz="2000" dirty="0"/>
              <a:t> senior developer</a:t>
            </a:r>
          </a:p>
          <a:p>
            <a:pPr marL="285750" indent="-228600">
              <a:buFont typeface="Arial" panose="020B0604020202020204" pitchFamily="34" charset="0"/>
              <a:buChar char="•"/>
            </a:pPr>
            <a:r>
              <a:rPr lang="en-US" sz="2000" dirty="0" err="1"/>
              <a:t>Slabá</a:t>
            </a:r>
            <a:r>
              <a:rPr lang="en-US" sz="2000" dirty="0"/>
              <a:t> delivery</a:t>
            </a:r>
          </a:p>
          <a:p>
            <a:pPr marL="285750" indent="-228600">
              <a:buFont typeface="Arial" panose="020B0604020202020204" pitchFamily="34" charset="0"/>
              <a:buChar char="•"/>
            </a:pPr>
            <a:r>
              <a:rPr lang="en-US" sz="2000" dirty="0" err="1"/>
              <a:t>Jedna</a:t>
            </a:r>
            <a:r>
              <a:rPr lang="en-US" sz="2000" dirty="0"/>
              <a:t> </a:t>
            </a:r>
            <a:r>
              <a:rPr lang="en-US" sz="2000" dirty="0" err="1"/>
              <a:t>změna</a:t>
            </a:r>
            <a:r>
              <a:rPr lang="en-US" sz="2000" dirty="0"/>
              <a:t> </a:t>
            </a:r>
            <a:r>
              <a:rPr lang="en-US" sz="2000" dirty="0" err="1"/>
              <a:t>si</a:t>
            </a:r>
            <a:r>
              <a:rPr lang="en-US" sz="2000" dirty="0"/>
              <a:t> </a:t>
            </a:r>
            <a:r>
              <a:rPr lang="en-US" sz="2000" dirty="0" err="1"/>
              <a:t>vynutí</a:t>
            </a:r>
            <a:r>
              <a:rPr lang="en-US" sz="2000" dirty="0"/>
              <a:t> </a:t>
            </a:r>
            <a:r>
              <a:rPr lang="en-US" sz="2000" dirty="0" err="1"/>
              <a:t>další</a:t>
            </a:r>
            <a:r>
              <a:rPr lang="en-US" sz="2000" dirty="0"/>
              <a:t> – </a:t>
            </a:r>
            <a:r>
              <a:rPr lang="en-US" sz="2000" dirty="0" err="1"/>
              <a:t>pilulky</a:t>
            </a:r>
            <a:r>
              <a:rPr lang="en-US" sz="2000" dirty="0"/>
              <a:t> </a:t>
            </a:r>
            <a:r>
              <a:rPr lang="en-US" sz="2000" dirty="0" err="1"/>
              <a:t>na</a:t>
            </a:r>
            <a:r>
              <a:rPr lang="en-US" sz="2000" dirty="0"/>
              <a:t> </a:t>
            </a:r>
            <a:r>
              <a:rPr lang="en-US" sz="2000" dirty="0" err="1"/>
              <a:t>hubnutí</a:t>
            </a:r>
            <a:endParaRPr lang="en-US" sz="2000" dirty="0"/>
          </a:p>
          <a:p>
            <a:pPr marL="285750" indent="-228600">
              <a:buFont typeface="Arial" panose="020B0604020202020204" pitchFamily="34" charset="0"/>
              <a:buChar char="•"/>
            </a:pPr>
            <a:endParaRPr lang="en-US" sz="2000" dirty="0"/>
          </a:p>
          <a:p>
            <a:pPr marL="57150"/>
            <a:endParaRPr lang="en-US" sz="2000" dirty="0"/>
          </a:p>
        </p:txBody>
      </p:sp>
      <p:pic>
        <p:nvPicPr>
          <p:cNvPr id="6" name="Picture Placeholder 5">
            <a:extLst>
              <a:ext uri="{FF2B5EF4-FFF2-40B4-BE49-F238E27FC236}">
                <a16:creationId xmlns:a16="http://schemas.microsoft.com/office/drawing/2014/main" id="{9D154F19-B342-CCF2-EB72-B74581856B75}"/>
              </a:ext>
            </a:extLst>
          </p:cNvPr>
          <p:cNvPicPr>
            <a:picLocks noGrp="1" noChangeAspect="1"/>
          </p:cNvPicPr>
          <p:nvPr>
            <p:ph type="pic" idx="1"/>
          </p:nvPr>
        </p:nvPicPr>
        <p:blipFill>
          <a:blip r:embed="rId2"/>
          <a:srcRect l="9402" r="36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7BA17EDA-0C9E-B5B8-C49C-6DD762279D0D}"/>
              </a:ext>
            </a:extLst>
          </p:cNvPr>
          <p:cNvSpPr txBox="1"/>
          <p:nvPr/>
        </p:nvSpPr>
        <p:spPr>
          <a:xfrm>
            <a:off x="965555" y="5992297"/>
            <a:ext cx="4776621" cy="369332"/>
          </a:xfrm>
          <a:prstGeom prst="rect">
            <a:avLst/>
          </a:prstGeom>
          <a:noFill/>
        </p:spPr>
        <p:txBody>
          <a:bodyPr wrap="square" rtlCol="0">
            <a:spAutoFit/>
          </a:bodyPr>
          <a:lstStyle/>
          <a:p>
            <a:r>
              <a:rPr lang="en-CZ" b="1" dirty="0"/>
              <a:t>Technologický dluh</a:t>
            </a:r>
          </a:p>
        </p:txBody>
      </p:sp>
    </p:spTree>
    <p:extLst>
      <p:ext uri="{BB962C8B-B14F-4D97-AF65-F5344CB8AC3E}">
        <p14:creationId xmlns:p14="http://schemas.microsoft.com/office/powerpoint/2010/main" val="7983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lowchart: Document 1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2C3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B64BF-03CF-E940-FACD-10B6AA4C3980}"/>
              </a:ext>
            </a:extLst>
          </p:cNvPr>
          <p:cNvSpPr>
            <a:spLocks noGrp="1"/>
          </p:cNvSpPr>
          <p:nvPr>
            <p:ph type="title"/>
          </p:nvPr>
        </p:nvSpPr>
        <p:spPr>
          <a:xfrm>
            <a:off x="838199" y="171162"/>
            <a:ext cx="2896133" cy="2371148"/>
          </a:xfrm>
        </p:spPr>
        <p:txBody>
          <a:bodyPr vert="horz" lIns="91440" tIns="45720" rIns="91440" bIns="45720" rtlCol="0" anchor="ctr">
            <a:normAutofit/>
          </a:bodyPr>
          <a:lstStyle/>
          <a:p>
            <a:r>
              <a:rPr lang="en-US" kern="1200" dirty="0">
                <a:solidFill>
                  <a:srgbClr val="FFFFFF"/>
                </a:solidFill>
                <a:latin typeface="+mj-lt"/>
                <a:ea typeface="+mj-ea"/>
                <a:cs typeface="+mj-cs"/>
              </a:rPr>
              <a:t>Jak </a:t>
            </a:r>
            <a:r>
              <a:rPr lang="en-US" kern="1200" dirty="0" err="1">
                <a:solidFill>
                  <a:srgbClr val="FFFFFF"/>
                </a:solidFill>
                <a:latin typeface="+mj-lt"/>
                <a:ea typeface="+mj-ea"/>
                <a:cs typeface="+mj-cs"/>
              </a:rPr>
              <a:t>jsme</a:t>
            </a:r>
            <a:r>
              <a:rPr lang="en-US" kern="1200" dirty="0">
                <a:solidFill>
                  <a:srgbClr val="FFFFFF"/>
                </a:solidFill>
                <a:latin typeface="+mj-lt"/>
                <a:ea typeface="+mj-ea"/>
                <a:cs typeface="+mj-cs"/>
              </a:rPr>
              <a:t> </a:t>
            </a:r>
            <a:r>
              <a:rPr lang="en-US" kern="1200" dirty="0" err="1">
                <a:solidFill>
                  <a:srgbClr val="FFFFFF"/>
                </a:solidFill>
                <a:latin typeface="+mj-lt"/>
                <a:ea typeface="+mj-ea"/>
                <a:cs typeface="+mj-cs"/>
              </a:rPr>
              <a:t>upgradovali</a:t>
            </a:r>
            <a:r>
              <a:rPr lang="en-US" kern="1200" dirty="0">
                <a:solidFill>
                  <a:srgbClr val="FFFFFF"/>
                </a:solidFill>
                <a:latin typeface="+mj-lt"/>
                <a:ea typeface="+mj-ea"/>
                <a:cs typeface="+mj-cs"/>
              </a:rPr>
              <a:t> Java 8 -&gt; Java 17</a:t>
            </a:r>
          </a:p>
        </p:txBody>
      </p:sp>
      <p:pic>
        <p:nvPicPr>
          <p:cNvPr id="5" name="Online Media 4" descr="Comeback díl Giganti">
            <a:hlinkClick r:id="" action="ppaction://media"/>
            <a:extLst>
              <a:ext uri="{FF2B5EF4-FFF2-40B4-BE49-F238E27FC236}">
                <a16:creationId xmlns:a16="http://schemas.microsoft.com/office/drawing/2014/main" id="{140FD69B-EFFD-28A5-ABDF-956BAB01B9D2}"/>
              </a:ext>
            </a:extLst>
          </p:cNvPr>
          <p:cNvPicPr>
            <a:picLocks noRot="1" noChangeAspect="1"/>
          </p:cNvPicPr>
          <p:nvPr>
            <a:videoFile r:link="rId1"/>
          </p:nvPr>
        </p:nvPicPr>
        <p:blipFill>
          <a:blip r:embed="rId3"/>
          <a:stretch>
            <a:fillRect/>
          </a:stretch>
        </p:blipFill>
        <p:spPr>
          <a:xfrm>
            <a:off x="4207933" y="1353809"/>
            <a:ext cx="7347537" cy="4151358"/>
          </a:xfrm>
          <a:prstGeom prst="rect">
            <a:avLst/>
          </a:prstGeom>
        </p:spPr>
      </p:pic>
    </p:spTree>
    <p:extLst>
      <p:ext uri="{BB962C8B-B14F-4D97-AF65-F5344CB8AC3E}">
        <p14:creationId xmlns:p14="http://schemas.microsoft.com/office/powerpoint/2010/main" val="44020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5256</TotalTime>
  <Words>1449</Words>
  <Application>Microsoft Macintosh PowerPoint</Application>
  <PresentationFormat>Widescreen</PresentationFormat>
  <Paragraphs>284</Paragraphs>
  <Slides>26</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Calibri</vt:lpstr>
      <vt:lpstr>Exo2</vt:lpstr>
      <vt:lpstr>Office Theme</vt:lpstr>
      <vt:lpstr>Jak dosáhnout technologické udržitelnosti v mikroslužbách</vt:lpstr>
      <vt:lpstr>Klíčové milníky architektury mikroslužeb</vt:lpstr>
      <vt:lpstr>PowerPoint Presentation</vt:lpstr>
      <vt:lpstr>PowerPoint Presentation</vt:lpstr>
      <vt:lpstr>Implementace prázdné mikroslužby</vt:lpstr>
      <vt:lpstr>PowerPoint Presentation</vt:lpstr>
      <vt:lpstr>Neřízený tech stack</vt:lpstr>
      <vt:lpstr>Důsledky neřízeného Tech Stacku</vt:lpstr>
      <vt:lpstr>Jak jsme upgradovali Java 8 -&gt; Java 17</vt:lpstr>
      <vt:lpstr>Technologický dluh</vt:lpstr>
      <vt:lpstr>PowerPoint Presentation</vt:lpstr>
      <vt:lpstr>Řízený tech stack</vt:lpstr>
      <vt:lpstr>Techstack as a code v Mavenu</vt:lpstr>
      <vt:lpstr>Tech stack best practices</vt:lpstr>
      <vt:lpstr>Jak povýšit verzi Tech Stacku na 80 službách ?</vt:lpstr>
      <vt:lpstr>Auto upgrade tools</vt:lpstr>
      <vt:lpstr>Upgrade Spring Boot 3.1 na 3.2</vt:lpstr>
      <vt:lpstr>Reálně znamená</vt:lpstr>
      <vt:lpstr>Openrewrite</vt:lpstr>
      <vt:lpstr>Předpřipravené recepty</vt:lpstr>
      <vt:lpstr>Demo</vt:lpstr>
      <vt:lpstr>Battle tested</vt:lpstr>
      <vt:lpstr>Hromadná správa repozitářů  + Demo</vt:lpstr>
      <vt:lpstr>Kompletní proces</vt:lpstr>
      <vt:lpstr>Další směřování</vt:lpstr>
      <vt:lpstr>Děkuji za pozornost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Petr Steckovič, Vodafone</dc:creator>
  <cp:lastModifiedBy>Petr Steckovič, Vodafone</cp:lastModifiedBy>
  <cp:revision>15</cp:revision>
  <dcterms:created xsi:type="dcterms:W3CDTF">2025-03-29T18:01:16Z</dcterms:created>
  <dcterms:modified xsi:type="dcterms:W3CDTF">2025-04-09T08:33:28Z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59f705-2ba0-454b-9cfc-6ce5bcaac040_Enabled">
    <vt:lpwstr>true</vt:lpwstr>
  </property>
  <property fmtid="{D5CDD505-2E9C-101B-9397-08002B2CF9AE}" pid="3" name="MSIP_Label_0359f705-2ba0-454b-9cfc-6ce5bcaac040_SetDate">
    <vt:lpwstr>2025-03-29T19:00:33Z</vt:lpwstr>
  </property>
  <property fmtid="{D5CDD505-2E9C-101B-9397-08002B2CF9AE}" pid="4" name="MSIP_Label_0359f705-2ba0-454b-9cfc-6ce5bcaac040_Method">
    <vt:lpwstr>Standard</vt:lpwstr>
  </property>
  <property fmtid="{D5CDD505-2E9C-101B-9397-08002B2CF9AE}" pid="5" name="MSIP_Label_0359f705-2ba0-454b-9cfc-6ce5bcaac040_Name">
    <vt:lpwstr>0359f705-2ba0-454b-9cfc-6ce5bcaac040</vt:lpwstr>
  </property>
  <property fmtid="{D5CDD505-2E9C-101B-9397-08002B2CF9AE}" pid="6" name="MSIP_Label_0359f705-2ba0-454b-9cfc-6ce5bcaac040_SiteId">
    <vt:lpwstr>68283f3b-8487-4c86-adb3-a5228f18b893</vt:lpwstr>
  </property>
  <property fmtid="{D5CDD505-2E9C-101B-9397-08002B2CF9AE}" pid="7" name="MSIP_Label_0359f705-2ba0-454b-9cfc-6ce5bcaac040_ActionId">
    <vt:lpwstr>da454bf6-51a6-4989-8293-63fd8a90aea2</vt:lpwstr>
  </property>
  <property fmtid="{D5CDD505-2E9C-101B-9397-08002B2CF9AE}" pid="8" name="MSIP_Label_0359f705-2ba0-454b-9cfc-6ce5bcaac040_ContentBits">
    <vt:lpwstr>2</vt:lpwstr>
  </property>
  <property fmtid="{D5CDD505-2E9C-101B-9397-08002B2CF9AE}" pid="9" name="MSIP_Label_0359f705-2ba0-454b-9cfc-6ce5bcaac040_Tag">
    <vt:lpwstr>50, 3, 0, 1</vt:lpwstr>
  </property>
  <property fmtid="{D5CDD505-2E9C-101B-9397-08002B2CF9AE}" pid="10" name="ClassificationContentMarkingFooterLocations">
    <vt:lpwstr>Office Theme:8</vt:lpwstr>
  </property>
  <property fmtid="{D5CDD505-2E9C-101B-9397-08002B2CF9AE}" pid="11" name="ClassificationContentMarkingFooterText">
    <vt:lpwstr>C2 General</vt:lpwstr>
  </property>
</Properties>
</file>